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Lst>
  <p:sldSz cx="18288000" cy="10287000"/>
  <p:notesSz cx="6858000" cy="9144000"/>
  <p:embeddedFontLst>
    <p:embeddedFont>
      <p:font typeface="Baskerville Display PT Bold" charset="1" panose="02030702080406020203"/>
      <p:regular r:id="rId25"/>
    </p:embeddedFont>
    <p:embeddedFont>
      <p:font typeface="Inter Bold" charset="1" panose="020B0802030000000004"/>
      <p:regular r:id="rId26"/>
    </p:embeddedFont>
    <p:embeddedFont>
      <p:font typeface="Inter" charset="1" panose="020B0502030000000004"/>
      <p:regular r:id="rId27"/>
    </p:embeddedFont>
    <p:embeddedFont>
      <p:font typeface="Baskerville Display PT" charset="1" panose="02030602080406020203"/>
      <p:regular r:id="rId28"/>
    </p:embeddedFont>
    <p:embeddedFont>
      <p:font typeface="Inter Italics" charset="1" panose="020B0502030000000004"/>
      <p:regular r:id="rId2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jpeg" Type="http://schemas.openxmlformats.org/officeDocument/2006/relationships/image"/><Relationship Id="rId3" Target="../media/image18.jpe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6.jpe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 Id="rId3" Target="../media/image21.jpe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 Id="rId3" Target="../media/image6.jpe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 Id="rId3" Target="../media/image3.jpeg" Type="http://schemas.openxmlformats.org/officeDocument/2006/relationships/image"/><Relationship Id="rId4" Target="../media/image4.jpeg" Type="http://schemas.openxmlformats.org/officeDocument/2006/relationships/image"/><Relationship Id="rId5" Target="../media/image5.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6.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 Id="rId3" Target="../media/image9.jpeg" Type="http://schemas.openxmlformats.org/officeDocument/2006/relationships/image"/><Relationship Id="rId4" Target="../media/image10.png" Type="http://schemas.openxmlformats.org/officeDocument/2006/relationships/image"/><Relationship Id="rId5" Target="../media/image11.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png" Type="http://schemas.openxmlformats.org/officeDocument/2006/relationships/image"/><Relationship Id="rId4" Target="../media/image14.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jpe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sp>
        <p:nvSpPr>
          <p:cNvPr name="Freeform 2" id="2"/>
          <p:cNvSpPr/>
          <p:nvPr/>
        </p:nvSpPr>
        <p:spPr>
          <a:xfrm flipH="false" flipV="false" rot="0">
            <a:off x="5702440" y="634767"/>
            <a:ext cx="6593314" cy="5398276"/>
          </a:xfrm>
          <a:custGeom>
            <a:avLst/>
            <a:gdLst/>
            <a:ahLst/>
            <a:cxnLst/>
            <a:rect r="r" b="b" t="t" l="l"/>
            <a:pathLst>
              <a:path h="5398276" w="6593314">
                <a:moveTo>
                  <a:pt x="0" y="0"/>
                </a:moveTo>
                <a:lnTo>
                  <a:pt x="6593314" y="0"/>
                </a:lnTo>
                <a:lnTo>
                  <a:pt x="6593314" y="5398276"/>
                </a:lnTo>
                <a:lnTo>
                  <a:pt x="0" y="5398276"/>
                </a:lnTo>
                <a:lnTo>
                  <a:pt x="0" y="0"/>
                </a:lnTo>
                <a:close/>
              </a:path>
            </a:pathLst>
          </a:custGeom>
          <a:blipFill>
            <a:blip r:embed="rId2"/>
            <a:stretch>
              <a:fillRect l="0" t="0" r="0" b="0"/>
            </a:stretch>
          </a:blipFill>
        </p:spPr>
      </p:sp>
      <p:sp>
        <p:nvSpPr>
          <p:cNvPr name="TextBox 3" id="3"/>
          <p:cNvSpPr txBox="true"/>
          <p:nvPr/>
        </p:nvSpPr>
        <p:spPr>
          <a:xfrm rot="0">
            <a:off x="2750149" y="5956843"/>
            <a:ext cx="12787702" cy="1473044"/>
          </a:xfrm>
          <a:prstGeom prst="rect">
            <a:avLst/>
          </a:prstGeom>
        </p:spPr>
        <p:txBody>
          <a:bodyPr anchor="t" rtlCol="false" tIns="0" lIns="0" bIns="0" rIns="0">
            <a:spAutoFit/>
          </a:bodyPr>
          <a:lstStyle/>
          <a:p>
            <a:pPr algn="ctr">
              <a:lnSpc>
                <a:spcPts val="5958"/>
              </a:lnSpc>
            </a:pPr>
            <a:r>
              <a:rPr lang="en-US" b="true" sz="4256" spc="851">
                <a:solidFill>
                  <a:srgbClr val="504C44"/>
                </a:solidFill>
                <a:latin typeface="Baskerville Display PT Bold"/>
                <a:ea typeface="Baskerville Display PT Bold"/>
                <a:cs typeface="Baskerville Display PT Bold"/>
                <a:sym typeface="Baskerville Display PT Bold"/>
              </a:rPr>
              <a:t>NIKE POSITIONING STRATEGY: SHAPING THE FUTURE OF AN ICON</a:t>
            </a:r>
          </a:p>
        </p:txBody>
      </p:sp>
      <p:sp>
        <p:nvSpPr>
          <p:cNvPr name="TextBox 4" id="4"/>
          <p:cNvSpPr txBox="true"/>
          <p:nvPr/>
        </p:nvSpPr>
        <p:spPr>
          <a:xfrm rot="0">
            <a:off x="4799805" y="8501189"/>
            <a:ext cx="8398584" cy="523662"/>
          </a:xfrm>
          <a:prstGeom prst="rect">
            <a:avLst/>
          </a:prstGeom>
        </p:spPr>
        <p:txBody>
          <a:bodyPr anchor="t" rtlCol="false" tIns="0" lIns="0" bIns="0" rIns="0">
            <a:spAutoFit/>
          </a:bodyPr>
          <a:lstStyle/>
          <a:p>
            <a:pPr algn="ctr">
              <a:lnSpc>
                <a:spcPts val="4211"/>
              </a:lnSpc>
            </a:pPr>
            <a:r>
              <a:rPr lang="en-US" b="true" sz="3008" spc="601">
                <a:solidFill>
                  <a:srgbClr val="504C44"/>
                </a:solidFill>
                <a:latin typeface="Inter Bold"/>
                <a:ea typeface="Inter Bold"/>
                <a:cs typeface="Inter Bold"/>
                <a:sym typeface="Inter Bold"/>
              </a:rPr>
              <a:t>GROUP - 1</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sp>
        <p:nvSpPr>
          <p:cNvPr name="Freeform 2" id="2"/>
          <p:cNvSpPr/>
          <p:nvPr/>
        </p:nvSpPr>
        <p:spPr>
          <a:xfrm flipH="false" flipV="false" rot="0">
            <a:off x="6158665" y="2158165"/>
            <a:ext cx="5970671" cy="5970671"/>
          </a:xfrm>
          <a:custGeom>
            <a:avLst/>
            <a:gdLst/>
            <a:ahLst/>
            <a:cxnLst/>
            <a:rect r="r" b="b" t="t" l="l"/>
            <a:pathLst>
              <a:path h="5970671" w="5970671">
                <a:moveTo>
                  <a:pt x="0" y="0"/>
                </a:moveTo>
                <a:lnTo>
                  <a:pt x="5970670" y="0"/>
                </a:lnTo>
                <a:lnTo>
                  <a:pt x="5970670" y="5970670"/>
                </a:lnTo>
                <a:lnTo>
                  <a:pt x="0" y="5970670"/>
                </a:lnTo>
                <a:lnTo>
                  <a:pt x="0" y="0"/>
                </a:lnTo>
                <a:close/>
              </a:path>
            </a:pathLst>
          </a:custGeom>
          <a:blipFill>
            <a:blip r:embed="rId2">
              <a:alphaModFix amt="8999"/>
            </a:blip>
            <a:stretch>
              <a:fillRect l="0" t="0" r="0" b="0"/>
            </a:stretch>
          </a:blipFill>
        </p:spPr>
      </p:sp>
      <p:sp>
        <p:nvSpPr>
          <p:cNvPr name="TextBox 3" id="3"/>
          <p:cNvSpPr txBox="true"/>
          <p:nvPr/>
        </p:nvSpPr>
        <p:spPr>
          <a:xfrm rot="0">
            <a:off x="1028700" y="1018340"/>
            <a:ext cx="16230600" cy="606425"/>
          </a:xfrm>
          <a:prstGeom prst="rect">
            <a:avLst/>
          </a:prstGeom>
        </p:spPr>
        <p:txBody>
          <a:bodyPr anchor="t" rtlCol="false" tIns="0" lIns="0" bIns="0" rIns="0">
            <a:spAutoFit/>
          </a:bodyPr>
          <a:lstStyle/>
          <a:p>
            <a:pPr algn="ctr">
              <a:lnSpc>
                <a:spcPts val="4900"/>
              </a:lnSpc>
            </a:pPr>
            <a:r>
              <a:rPr lang="en-US" b="true" sz="3500" spc="700">
                <a:solidFill>
                  <a:srgbClr val="504C44"/>
                </a:solidFill>
                <a:latin typeface="Baskerville Display PT Bold"/>
                <a:ea typeface="Baskerville Display PT Bold"/>
                <a:cs typeface="Baskerville Display PT Bold"/>
                <a:sym typeface="Baskerville Display PT Bold"/>
              </a:rPr>
              <a:t>METHODOLOGY</a:t>
            </a:r>
            <a:r>
              <a:rPr lang="en-US" sz="3500" spc="700">
                <a:solidFill>
                  <a:srgbClr val="504C44"/>
                </a:solidFill>
                <a:latin typeface="Baskerville Display PT"/>
                <a:ea typeface="Baskerville Display PT"/>
                <a:cs typeface="Baskerville Display PT"/>
                <a:sym typeface="Baskerville Display PT"/>
              </a:rPr>
              <a:t> </a:t>
            </a:r>
          </a:p>
        </p:txBody>
      </p:sp>
      <p:sp>
        <p:nvSpPr>
          <p:cNvPr name="TextBox 4" id="4"/>
          <p:cNvSpPr txBox="true"/>
          <p:nvPr/>
        </p:nvSpPr>
        <p:spPr>
          <a:xfrm rot="0">
            <a:off x="1028700" y="2477137"/>
            <a:ext cx="16230600" cy="1054100"/>
          </a:xfrm>
          <a:prstGeom prst="rect">
            <a:avLst/>
          </a:prstGeom>
        </p:spPr>
        <p:txBody>
          <a:bodyPr anchor="t" rtlCol="false" tIns="0" lIns="0" bIns="0" rIns="0">
            <a:spAutoFit/>
          </a:bodyPr>
          <a:lstStyle/>
          <a:p>
            <a:pPr algn="l">
              <a:lnSpc>
                <a:spcPts val="2800"/>
              </a:lnSpc>
            </a:pPr>
            <a:r>
              <a:rPr lang="en-US" sz="2000">
                <a:solidFill>
                  <a:srgbClr val="504C44"/>
                </a:solidFill>
                <a:latin typeface="Inter"/>
                <a:ea typeface="Inter"/>
                <a:cs typeface="Inter"/>
                <a:sym typeface="Inter"/>
              </a:rPr>
              <a:t>We conducted a customer survey with 35 respondents from diverse demographics to capture perceptual and preference data on five major sneaker brands: Nike, Adidas, New Balance, Vans, and Converse. The survey included both rating scales and multiple-choice questions, focusing on:</a:t>
            </a:r>
          </a:p>
        </p:txBody>
      </p:sp>
      <p:sp>
        <p:nvSpPr>
          <p:cNvPr name="TextBox 5" id="5"/>
          <p:cNvSpPr txBox="true"/>
          <p:nvPr/>
        </p:nvSpPr>
        <p:spPr>
          <a:xfrm rot="0">
            <a:off x="1028700" y="4892042"/>
            <a:ext cx="4585488" cy="1054100"/>
          </a:xfrm>
          <a:prstGeom prst="rect">
            <a:avLst/>
          </a:prstGeom>
        </p:spPr>
        <p:txBody>
          <a:bodyPr anchor="t" rtlCol="false" tIns="0" lIns="0" bIns="0" rIns="0">
            <a:spAutoFit/>
          </a:bodyPr>
          <a:lstStyle/>
          <a:p>
            <a:pPr algn="l">
              <a:lnSpc>
                <a:spcPts val="2800"/>
              </a:lnSpc>
            </a:pPr>
            <a:r>
              <a:rPr lang="en-US" sz="2000">
                <a:solidFill>
                  <a:srgbClr val="504C44"/>
                </a:solidFill>
                <a:latin typeface="Inter"/>
                <a:ea typeface="Inter"/>
                <a:cs typeface="Inter"/>
                <a:sym typeface="Inter"/>
              </a:rPr>
              <a:t>Overall impression, brand association for sports and casual wear, and likelihood to recommend.</a:t>
            </a:r>
          </a:p>
        </p:txBody>
      </p:sp>
      <p:sp>
        <p:nvSpPr>
          <p:cNvPr name="TextBox 6" id="6"/>
          <p:cNvSpPr txBox="true"/>
          <p:nvPr/>
        </p:nvSpPr>
        <p:spPr>
          <a:xfrm rot="0">
            <a:off x="1028700" y="4017012"/>
            <a:ext cx="2876595" cy="389255"/>
          </a:xfrm>
          <a:prstGeom prst="rect">
            <a:avLst/>
          </a:prstGeom>
        </p:spPr>
        <p:txBody>
          <a:bodyPr anchor="t" rtlCol="false" tIns="0" lIns="0" bIns="0" rIns="0">
            <a:spAutoFit/>
          </a:bodyPr>
          <a:lstStyle/>
          <a:p>
            <a:pPr algn="l">
              <a:lnSpc>
                <a:spcPts val="3220"/>
              </a:lnSpc>
            </a:pPr>
            <a:r>
              <a:rPr lang="en-US" sz="2300" b="true">
                <a:solidFill>
                  <a:srgbClr val="504C44"/>
                </a:solidFill>
                <a:latin typeface="Inter Bold"/>
                <a:ea typeface="Inter Bold"/>
                <a:cs typeface="Inter Bold"/>
                <a:sym typeface="Inter Bold"/>
              </a:rPr>
              <a:t>Brand Perception</a:t>
            </a:r>
          </a:p>
        </p:txBody>
      </p:sp>
      <p:sp>
        <p:nvSpPr>
          <p:cNvPr name="TextBox 7" id="7"/>
          <p:cNvSpPr txBox="true"/>
          <p:nvPr/>
        </p:nvSpPr>
        <p:spPr>
          <a:xfrm rot="0">
            <a:off x="6501192" y="4017012"/>
            <a:ext cx="4585488" cy="389255"/>
          </a:xfrm>
          <a:prstGeom prst="rect">
            <a:avLst/>
          </a:prstGeom>
        </p:spPr>
        <p:txBody>
          <a:bodyPr anchor="t" rtlCol="false" tIns="0" lIns="0" bIns="0" rIns="0">
            <a:spAutoFit/>
          </a:bodyPr>
          <a:lstStyle/>
          <a:p>
            <a:pPr algn="l">
              <a:lnSpc>
                <a:spcPts val="3220"/>
              </a:lnSpc>
            </a:pPr>
            <a:r>
              <a:rPr lang="en-US" sz="2300" b="true">
                <a:solidFill>
                  <a:srgbClr val="504C44"/>
                </a:solidFill>
                <a:latin typeface="Inter Bold"/>
                <a:ea typeface="Inter Bold"/>
                <a:cs typeface="Inter Bold"/>
                <a:sym typeface="Inter Bold"/>
              </a:rPr>
              <a:t>Product Quality &amp; Performance</a:t>
            </a:r>
          </a:p>
        </p:txBody>
      </p:sp>
      <p:sp>
        <p:nvSpPr>
          <p:cNvPr name="TextBox 8" id="8"/>
          <p:cNvSpPr txBox="true"/>
          <p:nvPr/>
        </p:nvSpPr>
        <p:spPr>
          <a:xfrm rot="0">
            <a:off x="11825030" y="4017012"/>
            <a:ext cx="3017836" cy="389255"/>
          </a:xfrm>
          <a:prstGeom prst="rect">
            <a:avLst/>
          </a:prstGeom>
        </p:spPr>
        <p:txBody>
          <a:bodyPr anchor="t" rtlCol="false" tIns="0" lIns="0" bIns="0" rIns="0">
            <a:spAutoFit/>
          </a:bodyPr>
          <a:lstStyle/>
          <a:p>
            <a:pPr algn="l">
              <a:lnSpc>
                <a:spcPts val="3220"/>
              </a:lnSpc>
            </a:pPr>
            <a:r>
              <a:rPr lang="en-US" sz="2300" b="true">
                <a:solidFill>
                  <a:srgbClr val="504C44"/>
                </a:solidFill>
                <a:latin typeface="Inter Bold"/>
                <a:ea typeface="Inter Bold"/>
                <a:cs typeface="Inter Bold"/>
                <a:sym typeface="Inter Bold"/>
              </a:rPr>
              <a:t>Innovation &amp; Design</a:t>
            </a:r>
          </a:p>
        </p:txBody>
      </p:sp>
      <p:sp>
        <p:nvSpPr>
          <p:cNvPr name="TextBox 9" id="9"/>
          <p:cNvSpPr txBox="true"/>
          <p:nvPr/>
        </p:nvSpPr>
        <p:spPr>
          <a:xfrm rot="0">
            <a:off x="6501192" y="4892042"/>
            <a:ext cx="4585488" cy="1054100"/>
          </a:xfrm>
          <a:prstGeom prst="rect">
            <a:avLst/>
          </a:prstGeom>
        </p:spPr>
        <p:txBody>
          <a:bodyPr anchor="t" rtlCol="false" tIns="0" lIns="0" bIns="0" rIns="0">
            <a:spAutoFit/>
          </a:bodyPr>
          <a:lstStyle/>
          <a:p>
            <a:pPr algn="l">
              <a:lnSpc>
                <a:spcPts val="2800"/>
              </a:lnSpc>
            </a:pPr>
            <a:r>
              <a:rPr lang="en-US" sz="2000">
                <a:solidFill>
                  <a:srgbClr val="504C44"/>
                </a:solidFill>
                <a:latin typeface="Inter"/>
                <a:ea typeface="Inter"/>
                <a:cs typeface="Inter"/>
                <a:sym typeface="Inter"/>
              </a:rPr>
              <a:t>Ratings on shoe quality, durability, comfort, and trust in athletic performance.</a:t>
            </a:r>
          </a:p>
        </p:txBody>
      </p:sp>
      <p:sp>
        <p:nvSpPr>
          <p:cNvPr name="TextBox 10" id="10"/>
          <p:cNvSpPr txBox="true"/>
          <p:nvPr/>
        </p:nvSpPr>
        <p:spPr>
          <a:xfrm rot="0">
            <a:off x="11825030" y="4892042"/>
            <a:ext cx="4585488" cy="701675"/>
          </a:xfrm>
          <a:prstGeom prst="rect">
            <a:avLst/>
          </a:prstGeom>
        </p:spPr>
        <p:txBody>
          <a:bodyPr anchor="t" rtlCol="false" tIns="0" lIns="0" bIns="0" rIns="0">
            <a:spAutoFit/>
          </a:bodyPr>
          <a:lstStyle/>
          <a:p>
            <a:pPr algn="l">
              <a:lnSpc>
                <a:spcPts val="2800"/>
              </a:lnSpc>
            </a:pPr>
            <a:r>
              <a:rPr lang="en-US" sz="2000">
                <a:solidFill>
                  <a:srgbClr val="504C44"/>
                </a:solidFill>
                <a:latin typeface="Inter"/>
                <a:ea typeface="Inter"/>
                <a:cs typeface="Inter"/>
                <a:sym typeface="Inter"/>
              </a:rPr>
              <a:t>Perception of innovation, technology, and design appeal.</a:t>
            </a:r>
          </a:p>
        </p:txBody>
      </p:sp>
      <p:sp>
        <p:nvSpPr>
          <p:cNvPr name="TextBox 11" id="11"/>
          <p:cNvSpPr txBox="true"/>
          <p:nvPr/>
        </p:nvSpPr>
        <p:spPr>
          <a:xfrm rot="0">
            <a:off x="1028700" y="6819871"/>
            <a:ext cx="2292744" cy="389255"/>
          </a:xfrm>
          <a:prstGeom prst="rect">
            <a:avLst/>
          </a:prstGeom>
        </p:spPr>
        <p:txBody>
          <a:bodyPr anchor="t" rtlCol="false" tIns="0" lIns="0" bIns="0" rIns="0">
            <a:spAutoFit/>
          </a:bodyPr>
          <a:lstStyle/>
          <a:p>
            <a:pPr algn="l">
              <a:lnSpc>
                <a:spcPts val="3220"/>
              </a:lnSpc>
            </a:pPr>
            <a:r>
              <a:rPr lang="en-US" sz="2300" b="true">
                <a:solidFill>
                  <a:srgbClr val="504C44"/>
                </a:solidFill>
                <a:latin typeface="Inter Bold"/>
                <a:ea typeface="Inter Bold"/>
                <a:cs typeface="Inter Bold"/>
                <a:sym typeface="Inter Bold"/>
              </a:rPr>
              <a:t>Pricing &amp; Value</a:t>
            </a:r>
          </a:p>
        </p:txBody>
      </p:sp>
      <p:sp>
        <p:nvSpPr>
          <p:cNvPr name="TextBox 12" id="12"/>
          <p:cNvSpPr txBox="true"/>
          <p:nvPr/>
        </p:nvSpPr>
        <p:spPr>
          <a:xfrm rot="0">
            <a:off x="6501192" y="6819871"/>
            <a:ext cx="2499951" cy="422275"/>
          </a:xfrm>
          <a:prstGeom prst="rect">
            <a:avLst/>
          </a:prstGeom>
        </p:spPr>
        <p:txBody>
          <a:bodyPr anchor="t" rtlCol="false" tIns="0" lIns="0" bIns="0" rIns="0">
            <a:spAutoFit/>
          </a:bodyPr>
          <a:lstStyle/>
          <a:p>
            <a:pPr algn="l">
              <a:lnSpc>
                <a:spcPts val="3499"/>
              </a:lnSpc>
            </a:pPr>
            <a:r>
              <a:rPr lang="en-US" sz="2499" b="true">
                <a:solidFill>
                  <a:srgbClr val="504C44"/>
                </a:solidFill>
                <a:latin typeface="Inter Bold"/>
                <a:ea typeface="Inter Bold"/>
                <a:cs typeface="Inter Bold"/>
                <a:sym typeface="Inter Bold"/>
              </a:rPr>
              <a:t>Style &amp; Trends:</a:t>
            </a:r>
          </a:p>
        </p:txBody>
      </p:sp>
      <p:sp>
        <p:nvSpPr>
          <p:cNvPr name="TextBox 13" id="13"/>
          <p:cNvSpPr txBox="true"/>
          <p:nvPr/>
        </p:nvSpPr>
        <p:spPr>
          <a:xfrm rot="0">
            <a:off x="11973684" y="6819871"/>
            <a:ext cx="3017836" cy="422275"/>
          </a:xfrm>
          <a:prstGeom prst="rect">
            <a:avLst/>
          </a:prstGeom>
        </p:spPr>
        <p:txBody>
          <a:bodyPr anchor="t" rtlCol="false" tIns="0" lIns="0" bIns="0" rIns="0">
            <a:spAutoFit/>
          </a:bodyPr>
          <a:lstStyle/>
          <a:p>
            <a:pPr algn="l">
              <a:lnSpc>
                <a:spcPts val="3499"/>
              </a:lnSpc>
            </a:pPr>
            <a:r>
              <a:rPr lang="en-US" sz="2499" b="true">
                <a:solidFill>
                  <a:srgbClr val="504C44"/>
                </a:solidFill>
                <a:latin typeface="Inter Bold"/>
                <a:ea typeface="Inter Bold"/>
                <a:cs typeface="Inter Bold"/>
                <a:sym typeface="Inter Bold"/>
              </a:rPr>
              <a:t>Loyalty &amp; Behavior</a:t>
            </a:r>
          </a:p>
        </p:txBody>
      </p:sp>
      <p:sp>
        <p:nvSpPr>
          <p:cNvPr name="TextBox 14" id="14"/>
          <p:cNvSpPr txBox="true"/>
          <p:nvPr/>
        </p:nvSpPr>
        <p:spPr>
          <a:xfrm rot="0">
            <a:off x="1028700" y="7694901"/>
            <a:ext cx="4585488" cy="701675"/>
          </a:xfrm>
          <a:prstGeom prst="rect">
            <a:avLst/>
          </a:prstGeom>
        </p:spPr>
        <p:txBody>
          <a:bodyPr anchor="t" rtlCol="false" tIns="0" lIns="0" bIns="0" rIns="0">
            <a:spAutoFit/>
          </a:bodyPr>
          <a:lstStyle/>
          <a:p>
            <a:pPr algn="l">
              <a:lnSpc>
                <a:spcPts val="2800"/>
              </a:lnSpc>
            </a:pPr>
            <a:r>
              <a:rPr lang="en-US" sz="2000">
                <a:solidFill>
                  <a:srgbClr val="504C44"/>
                </a:solidFill>
                <a:latin typeface="Inter"/>
                <a:ea typeface="Inter"/>
                <a:cs typeface="Inter"/>
                <a:sym typeface="Inter"/>
              </a:rPr>
              <a:t>Price-to-value ratio, affordability, and perceptions of deals and discounts.</a:t>
            </a:r>
          </a:p>
        </p:txBody>
      </p:sp>
      <p:sp>
        <p:nvSpPr>
          <p:cNvPr name="TextBox 15" id="15"/>
          <p:cNvSpPr txBox="true"/>
          <p:nvPr/>
        </p:nvSpPr>
        <p:spPr>
          <a:xfrm rot="0">
            <a:off x="6501192" y="7694901"/>
            <a:ext cx="4585488" cy="701675"/>
          </a:xfrm>
          <a:prstGeom prst="rect">
            <a:avLst/>
          </a:prstGeom>
        </p:spPr>
        <p:txBody>
          <a:bodyPr anchor="t" rtlCol="false" tIns="0" lIns="0" bIns="0" rIns="0">
            <a:spAutoFit/>
          </a:bodyPr>
          <a:lstStyle/>
          <a:p>
            <a:pPr algn="l">
              <a:lnSpc>
                <a:spcPts val="2800"/>
              </a:lnSpc>
            </a:pPr>
            <a:r>
              <a:rPr lang="en-US" sz="2000">
                <a:solidFill>
                  <a:srgbClr val="504C44"/>
                </a:solidFill>
                <a:latin typeface="Inter"/>
                <a:ea typeface="Inter"/>
                <a:cs typeface="Inter"/>
                <a:sym typeface="Inter"/>
              </a:rPr>
              <a:t>Trend-setting in sneaker fashion and design preferences.</a:t>
            </a:r>
          </a:p>
        </p:txBody>
      </p:sp>
      <p:sp>
        <p:nvSpPr>
          <p:cNvPr name="TextBox 16" id="16"/>
          <p:cNvSpPr txBox="true"/>
          <p:nvPr/>
        </p:nvSpPr>
        <p:spPr>
          <a:xfrm rot="0">
            <a:off x="11973684" y="7577973"/>
            <a:ext cx="4585488" cy="1054100"/>
          </a:xfrm>
          <a:prstGeom prst="rect">
            <a:avLst/>
          </a:prstGeom>
        </p:spPr>
        <p:txBody>
          <a:bodyPr anchor="t" rtlCol="false" tIns="0" lIns="0" bIns="0" rIns="0">
            <a:spAutoFit/>
          </a:bodyPr>
          <a:lstStyle/>
          <a:p>
            <a:pPr algn="l">
              <a:lnSpc>
                <a:spcPts val="2800"/>
              </a:lnSpc>
            </a:pPr>
            <a:r>
              <a:rPr lang="en-US" sz="2000">
                <a:solidFill>
                  <a:srgbClr val="504C44"/>
                </a:solidFill>
                <a:latin typeface="Inter"/>
                <a:ea typeface="Inter"/>
                <a:cs typeface="Inter"/>
                <a:sym typeface="Inter"/>
              </a:rPr>
              <a:t>Purchase frequency, willingness to switch brands, and impact of brand image and endorsements.</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sp>
        <p:nvSpPr>
          <p:cNvPr name="Freeform 2" id="2"/>
          <p:cNvSpPr/>
          <p:nvPr/>
        </p:nvSpPr>
        <p:spPr>
          <a:xfrm flipH="false" flipV="false" rot="0">
            <a:off x="9647124" y="2312660"/>
            <a:ext cx="9305404" cy="5734455"/>
          </a:xfrm>
          <a:custGeom>
            <a:avLst/>
            <a:gdLst/>
            <a:ahLst/>
            <a:cxnLst/>
            <a:rect r="r" b="b" t="t" l="l"/>
            <a:pathLst>
              <a:path h="5734455" w="9305404">
                <a:moveTo>
                  <a:pt x="0" y="0"/>
                </a:moveTo>
                <a:lnTo>
                  <a:pt x="9305404" y="0"/>
                </a:lnTo>
                <a:lnTo>
                  <a:pt x="9305404" y="5734455"/>
                </a:lnTo>
                <a:lnTo>
                  <a:pt x="0" y="5734455"/>
                </a:lnTo>
                <a:lnTo>
                  <a:pt x="0" y="0"/>
                </a:lnTo>
                <a:close/>
              </a:path>
            </a:pathLst>
          </a:custGeom>
          <a:blipFill>
            <a:blip r:embed="rId2"/>
            <a:stretch>
              <a:fillRect l="0" t="0" r="0" b="0"/>
            </a:stretch>
          </a:blipFill>
        </p:spPr>
      </p:sp>
      <p:sp>
        <p:nvSpPr>
          <p:cNvPr name="Freeform 3" id="3"/>
          <p:cNvSpPr/>
          <p:nvPr/>
        </p:nvSpPr>
        <p:spPr>
          <a:xfrm flipH="false" flipV="false" rot="0">
            <a:off x="-156652" y="2312660"/>
            <a:ext cx="9803776" cy="5661681"/>
          </a:xfrm>
          <a:custGeom>
            <a:avLst/>
            <a:gdLst/>
            <a:ahLst/>
            <a:cxnLst/>
            <a:rect r="r" b="b" t="t" l="l"/>
            <a:pathLst>
              <a:path h="5661681" w="9803776">
                <a:moveTo>
                  <a:pt x="0" y="0"/>
                </a:moveTo>
                <a:lnTo>
                  <a:pt x="9803776" y="0"/>
                </a:lnTo>
                <a:lnTo>
                  <a:pt x="9803776" y="5661680"/>
                </a:lnTo>
                <a:lnTo>
                  <a:pt x="0" y="5661680"/>
                </a:lnTo>
                <a:lnTo>
                  <a:pt x="0" y="0"/>
                </a:lnTo>
                <a:close/>
              </a:path>
            </a:pathLst>
          </a:custGeom>
          <a:blipFill>
            <a:blip r:embed="rId3"/>
            <a:stretch>
              <a:fillRect l="0" t="0" r="0" b="0"/>
            </a:stretch>
          </a:blipFill>
        </p:spPr>
      </p:sp>
      <p:sp>
        <p:nvSpPr>
          <p:cNvPr name="TextBox 4" id="4"/>
          <p:cNvSpPr txBox="true"/>
          <p:nvPr/>
        </p:nvSpPr>
        <p:spPr>
          <a:xfrm rot="0">
            <a:off x="5622094" y="1170181"/>
            <a:ext cx="7043812" cy="596900"/>
          </a:xfrm>
          <a:prstGeom prst="rect">
            <a:avLst/>
          </a:prstGeom>
        </p:spPr>
        <p:txBody>
          <a:bodyPr anchor="t" rtlCol="false" tIns="0" lIns="0" bIns="0" rIns="0">
            <a:spAutoFit/>
          </a:bodyPr>
          <a:lstStyle/>
          <a:p>
            <a:pPr algn="ctr" marL="0" indent="0" lvl="0">
              <a:lnSpc>
                <a:spcPts val="4899"/>
              </a:lnSpc>
              <a:spcBef>
                <a:spcPct val="0"/>
              </a:spcBef>
            </a:pPr>
            <a:r>
              <a:rPr lang="en-US" b="true" sz="3499" spc="699">
                <a:solidFill>
                  <a:srgbClr val="504C44"/>
                </a:solidFill>
                <a:latin typeface="Baskerville Display PT Bold"/>
                <a:ea typeface="Baskerville Display PT Bold"/>
                <a:cs typeface="Baskerville Display PT Bold"/>
                <a:sym typeface="Baskerville Display PT Bold"/>
              </a:rPr>
              <a:t>POSITIONING ANALYSIS</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sp>
        <p:nvSpPr>
          <p:cNvPr name="Freeform 2" id="2"/>
          <p:cNvSpPr/>
          <p:nvPr/>
        </p:nvSpPr>
        <p:spPr>
          <a:xfrm flipH="false" flipV="false" rot="0">
            <a:off x="3845701" y="1978645"/>
            <a:ext cx="10596598" cy="7279655"/>
          </a:xfrm>
          <a:custGeom>
            <a:avLst/>
            <a:gdLst/>
            <a:ahLst/>
            <a:cxnLst/>
            <a:rect r="r" b="b" t="t" l="l"/>
            <a:pathLst>
              <a:path h="7279655" w="10596598">
                <a:moveTo>
                  <a:pt x="0" y="0"/>
                </a:moveTo>
                <a:lnTo>
                  <a:pt x="10596598" y="0"/>
                </a:lnTo>
                <a:lnTo>
                  <a:pt x="10596598" y="7279655"/>
                </a:lnTo>
                <a:lnTo>
                  <a:pt x="0" y="7279655"/>
                </a:lnTo>
                <a:lnTo>
                  <a:pt x="0" y="0"/>
                </a:lnTo>
                <a:close/>
              </a:path>
            </a:pathLst>
          </a:custGeom>
          <a:blipFill>
            <a:blip r:embed="rId2"/>
            <a:stretch>
              <a:fillRect l="0" t="-3131" r="0" b="-3131"/>
            </a:stretch>
          </a:blipFill>
        </p:spPr>
      </p:sp>
      <p:sp>
        <p:nvSpPr>
          <p:cNvPr name="TextBox 3" id="3"/>
          <p:cNvSpPr txBox="true"/>
          <p:nvPr/>
        </p:nvSpPr>
        <p:spPr>
          <a:xfrm rot="0">
            <a:off x="5244191" y="431800"/>
            <a:ext cx="7323832" cy="596900"/>
          </a:xfrm>
          <a:prstGeom prst="rect">
            <a:avLst/>
          </a:prstGeom>
        </p:spPr>
        <p:txBody>
          <a:bodyPr anchor="t" rtlCol="false" tIns="0" lIns="0" bIns="0" rIns="0">
            <a:spAutoFit/>
          </a:bodyPr>
          <a:lstStyle/>
          <a:p>
            <a:pPr algn="ctr" marL="0" indent="0" lvl="0">
              <a:lnSpc>
                <a:spcPts val="4899"/>
              </a:lnSpc>
              <a:spcBef>
                <a:spcPct val="0"/>
              </a:spcBef>
            </a:pPr>
            <a:r>
              <a:rPr lang="en-US" b="true" sz="3499" spc="699">
                <a:solidFill>
                  <a:srgbClr val="504C44"/>
                </a:solidFill>
                <a:latin typeface="Baskerville Display PT Bold"/>
                <a:ea typeface="Baskerville Display PT Bold"/>
                <a:cs typeface="Baskerville Display PT Bold"/>
                <a:sym typeface="Baskerville Display PT Bold"/>
              </a:rPr>
              <a:t>PREDICTIVE MODELLING</a:t>
            </a:r>
          </a:p>
        </p:txBody>
      </p:sp>
      <p:sp>
        <p:nvSpPr>
          <p:cNvPr name="TextBox 4" id="4"/>
          <p:cNvSpPr txBox="true"/>
          <p:nvPr/>
        </p:nvSpPr>
        <p:spPr>
          <a:xfrm rot="0">
            <a:off x="7296038" y="1266183"/>
            <a:ext cx="3695923" cy="596900"/>
          </a:xfrm>
          <a:prstGeom prst="rect">
            <a:avLst/>
          </a:prstGeom>
        </p:spPr>
        <p:txBody>
          <a:bodyPr anchor="t" rtlCol="false" tIns="0" lIns="0" bIns="0" rIns="0">
            <a:spAutoFit/>
          </a:bodyPr>
          <a:lstStyle/>
          <a:p>
            <a:pPr algn="ctr" marL="0" indent="0" lvl="0">
              <a:lnSpc>
                <a:spcPts val="4899"/>
              </a:lnSpc>
              <a:spcBef>
                <a:spcPct val="0"/>
              </a:spcBef>
            </a:pPr>
            <a:r>
              <a:rPr lang="en-US" b="true" sz="3499" spc="699" strike="noStrike" u="none">
                <a:solidFill>
                  <a:srgbClr val="504C44"/>
                </a:solidFill>
                <a:latin typeface="Baskerville Display PT Bold"/>
                <a:ea typeface="Baskerville Display PT Bold"/>
                <a:cs typeface="Baskerville Display PT Bold"/>
                <a:sym typeface="Baskerville Display PT Bold"/>
              </a:rPr>
              <a:t>GAIN CHART</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sp>
        <p:nvSpPr>
          <p:cNvPr name="Freeform 2" id="2"/>
          <p:cNvSpPr/>
          <p:nvPr/>
        </p:nvSpPr>
        <p:spPr>
          <a:xfrm flipH="false" flipV="false" rot="0">
            <a:off x="6158665" y="2158165"/>
            <a:ext cx="5970671" cy="5970671"/>
          </a:xfrm>
          <a:custGeom>
            <a:avLst/>
            <a:gdLst/>
            <a:ahLst/>
            <a:cxnLst/>
            <a:rect r="r" b="b" t="t" l="l"/>
            <a:pathLst>
              <a:path h="5970671" w="5970671">
                <a:moveTo>
                  <a:pt x="0" y="0"/>
                </a:moveTo>
                <a:lnTo>
                  <a:pt x="5970670" y="0"/>
                </a:lnTo>
                <a:lnTo>
                  <a:pt x="5970670" y="5970670"/>
                </a:lnTo>
                <a:lnTo>
                  <a:pt x="0" y="5970670"/>
                </a:lnTo>
                <a:lnTo>
                  <a:pt x="0" y="0"/>
                </a:lnTo>
                <a:close/>
              </a:path>
            </a:pathLst>
          </a:custGeom>
          <a:blipFill>
            <a:blip r:embed="rId2">
              <a:alphaModFix amt="8999"/>
            </a:blip>
            <a:stretch>
              <a:fillRect l="0" t="0" r="0" b="0"/>
            </a:stretch>
          </a:blipFill>
        </p:spPr>
      </p:sp>
      <p:sp>
        <p:nvSpPr>
          <p:cNvPr name="TextBox 3" id="3"/>
          <p:cNvSpPr txBox="true"/>
          <p:nvPr/>
        </p:nvSpPr>
        <p:spPr>
          <a:xfrm rot="0">
            <a:off x="1028700" y="1018340"/>
            <a:ext cx="16230600" cy="606425"/>
          </a:xfrm>
          <a:prstGeom prst="rect">
            <a:avLst/>
          </a:prstGeom>
        </p:spPr>
        <p:txBody>
          <a:bodyPr anchor="t" rtlCol="false" tIns="0" lIns="0" bIns="0" rIns="0">
            <a:spAutoFit/>
          </a:bodyPr>
          <a:lstStyle/>
          <a:p>
            <a:pPr algn="ctr">
              <a:lnSpc>
                <a:spcPts val="4900"/>
              </a:lnSpc>
            </a:pPr>
            <a:r>
              <a:rPr lang="en-US" b="true" sz="3500" spc="700">
                <a:solidFill>
                  <a:srgbClr val="504C44"/>
                </a:solidFill>
                <a:latin typeface="Baskerville Display PT Bold"/>
                <a:ea typeface="Baskerville Display PT Bold"/>
                <a:cs typeface="Baskerville Display PT Bold"/>
                <a:sym typeface="Baskerville Display PT Bold"/>
              </a:rPr>
              <a:t>INSIGHTS FROM THE DATA</a:t>
            </a:r>
          </a:p>
        </p:txBody>
      </p:sp>
      <p:sp>
        <p:nvSpPr>
          <p:cNvPr name="TextBox 4" id="4"/>
          <p:cNvSpPr txBox="true"/>
          <p:nvPr/>
        </p:nvSpPr>
        <p:spPr>
          <a:xfrm rot="0">
            <a:off x="1028700" y="2477137"/>
            <a:ext cx="16230600" cy="701675"/>
          </a:xfrm>
          <a:prstGeom prst="rect">
            <a:avLst/>
          </a:prstGeom>
        </p:spPr>
        <p:txBody>
          <a:bodyPr anchor="t" rtlCol="false" tIns="0" lIns="0" bIns="0" rIns="0">
            <a:spAutoFit/>
          </a:bodyPr>
          <a:lstStyle/>
          <a:p>
            <a:pPr algn="l">
              <a:lnSpc>
                <a:spcPts val="2800"/>
              </a:lnSpc>
            </a:pPr>
            <a:r>
              <a:rPr lang="en-US" sz="2000">
                <a:solidFill>
                  <a:srgbClr val="504C44"/>
                </a:solidFill>
                <a:latin typeface="Inter"/>
                <a:ea typeface="Inter"/>
                <a:cs typeface="Inter"/>
                <a:sym typeface="Inter"/>
              </a:rPr>
              <a:t>This analysis helped identify Nike’s competitive position and opportunities to strengthen its market standing through innovation, product quality, and targeted marketing efforts.</a:t>
            </a:r>
          </a:p>
        </p:txBody>
      </p:sp>
      <p:sp>
        <p:nvSpPr>
          <p:cNvPr name="TextBox 5" id="5"/>
          <p:cNvSpPr txBox="true"/>
          <p:nvPr/>
        </p:nvSpPr>
        <p:spPr>
          <a:xfrm rot="0">
            <a:off x="1028700" y="4892042"/>
            <a:ext cx="4585488" cy="2111375"/>
          </a:xfrm>
          <a:prstGeom prst="rect">
            <a:avLst/>
          </a:prstGeom>
        </p:spPr>
        <p:txBody>
          <a:bodyPr anchor="t" rtlCol="false" tIns="0" lIns="0" bIns="0" rIns="0">
            <a:spAutoFit/>
          </a:bodyPr>
          <a:lstStyle/>
          <a:p>
            <a:pPr algn="l">
              <a:lnSpc>
                <a:spcPts val="2800"/>
              </a:lnSpc>
            </a:pPr>
            <a:r>
              <a:rPr lang="en-US" sz="2000">
                <a:solidFill>
                  <a:srgbClr val="504C44"/>
                </a:solidFill>
                <a:latin typeface="Inter"/>
                <a:ea typeface="Inter"/>
                <a:cs typeface="Inter"/>
                <a:sym typeface="Inter"/>
              </a:rPr>
              <a:t>Nike emerged as a leader in athletic performance and innovation, with high ratings for quality and brand image. It was most trusted for sports shoes and had strong recommendations.</a:t>
            </a:r>
          </a:p>
        </p:txBody>
      </p:sp>
      <p:sp>
        <p:nvSpPr>
          <p:cNvPr name="TextBox 6" id="6"/>
          <p:cNvSpPr txBox="true"/>
          <p:nvPr/>
        </p:nvSpPr>
        <p:spPr>
          <a:xfrm rot="0">
            <a:off x="1028700" y="4017012"/>
            <a:ext cx="2876595" cy="389255"/>
          </a:xfrm>
          <a:prstGeom prst="rect">
            <a:avLst/>
          </a:prstGeom>
        </p:spPr>
        <p:txBody>
          <a:bodyPr anchor="t" rtlCol="false" tIns="0" lIns="0" bIns="0" rIns="0">
            <a:spAutoFit/>
          </a:bodyPr>
          <a:lstStyle/>
          <a:p>
            <a:pPr algn="l">
              <a:lnSpc>
                <a:spcPts val="3220"/>
              </a:lnSpc>
            </a:pPr>
            <a:r>
              <a:rPr lang="en-US" sz="2300" b="true">
                <a:solidFill>
                  <a:srgbClr val="504C44"/>
                </a:solidFill>
                <a:latin typeface="Inter Bold"/>
                <a:ea typeface="Inter Bold"/>
                <a:cs typeface="Inter Bold"/>
                <a:sym typeface="Inter Bold"/>
              </a:rPr>
              <a:t>Nike’s Strength</a:t>
            </a:r>
          </a:p>
        </p:txBody>
      </p:sp>
      <p:sp>
        <p:nvSpPr>
          <p:cNvPr name="TextBox 7" id="7"/>
          <p:cNvSpPr txBox="true"/>
          <p:nvPr/>
        </p:nvSpPr>
        <p:spPr>
          <a:xfrm rot="0">
            <a:off x="6501192" y="4017012"/>
            <a:ext cx="4585488" cy="389255"/>
          </a:xfrm>
          <a:prstGeom prst="rect">
            <a:avLst/>
          </a:prstGeom>
        </p:spPr>
        <p:txBody>
          <a:bodyPr anchor="t" rtlCol="false" tIns="0" lIns="0" bIns="0" rIns="0">
            <a:spAutoFit/>
          </a:bodyPr>
          <a:lstStyle/>
          <a:p>
            <a:pPr algn="l">
              <a:lnSpc>
                <a:spcPts val="3220"/>
              </a:lnSpc>
            </a:pPr>
            <a:r>
              <a:rPr lang="en-US" sz="2300" b="true">
                <a:solidFill>
                  <a:srgbClr val="504C44"/>
                </a:solidFill>
                <a:latin typeface="Inter Bold"/>
                <a:ea typeface="Inter Bold"/>
                <a:cs typeface="Inter Bold"/>
                <a:sym typeface="Inter Bold"/>
              </a:rPr>
              <a:t>Adidas’ Popularity</a:t>
            </a:r>
          </a:p>
        </p:txBody>
      </p:sp>
      <p:sp>
        <p:nvSpPr>
          <p:cNvPr name="TextBox 8" id="8"/>
          <p:cNvSpPr txBox="true"/>
          <p:nvPr/>
        </p:nvSpPr>
        <p:spPr>
          <a:xfrm rot="0">
            <a:off x="11825030" y="4017012"/>
            <a:ext cx="3370940" cy="389255"/>
          </a:xfrm>
          <a:prstGeom prst="rect">
            <a:avLst/>
          </a:prstGeom>
        </p:spPr>
        <p:txBody>
          <a:bodyPr anchor="t" rtlCol="false" tIns="0" lIns="0" bIns="0" rIns="0">
            <a:spAutoFit/>
          </a:bodyPr>
          <a:lstStyle/>
          <a:p>
            <a:pPr algn="l">
              <a:lnSpc>
                <a:spcPts val="3220"/>
              </a:lnSpc>
            </a:pPr>
            <a:r>
              <a:rPr lang="en-US" sz="2300" b="true">
                <a:solidFill>
                  <a:srgbClr val="504C44"/>
                </a:solidFill>
                <a:latin typeface="Inter Bold"/>
                <a:ea typeface="Inter Bold"/>
                <a:cs typeface="Inter Bold"/>
                <a:sym typeface="Inter Bold"/>
              </a:rPr>
              <a:t>New Balance’s Growth</a:t>
            </a:r>
          </a:p>
        </p:txBody>
      </p:sp>
      <p:sp>
        <p:nvSpPr>
          <p:cNvPr name="TextBox 9" id="9"/>
          <p:cNvSpPr txBox="true"/>
          <p:nvPr/>
        </p:nvSpPr>
        <p:spPr>
          <a:xfrm rot="0">
            <a:off x="6501192" y="4892042"/>
            <a:ext cx="4585488" cy="1758950"/>
          </a:xfrm>
          <a:prstGeom prst="rect">
            <a:avLst/>
          </a:prstGeom>
        </p:spPr>
        <p:txBody>
          <a:bodyPr anchor="t" rtlCol="false" tIns="0" lIns="0" bIns="0" rIns="0">
            <a:spAutoFit/>
          </a:bodyPr>
          <a:lstStyle/>
          <a:p>
            <a:pPr algn="l">
              <a:lnSpc>
                <a:spcPts val="2800"/>
              </a:lnSpc>
            </a:pPr>
            <a:r>
              <a:rPr lang="en-US" sz="2000">
                <a:solidFill>
                  <a:srgbClr val="504C44"/>
                </a:solidFill>
                <a:latin typeface="Inter"/>
                <a:ea typeface="Inter"/>
                <a:cs typeface="Inter"/>
                <a:sym typeface="Inter"/>
              </a:rPr>
              <a:t>Adidas showed strong brand perception and was widely recognized for trend-setting and appealing shoe designs, particularly for lifestyle wear.</a:t>
            </a:r>
          </a:p>
        </p:txBody>
      </p:sp>
      <p:sp>
        <p:nvSpPr>
          <p:cNvPr name="TextBox 10" id="10"/>
          <p:cNvSpPr txBox="true"/>
          <p:nvPr/>
        </p:nvSpPr>
        <p:spPr>
          <a:xfrm rot="0">
            <a:off x="11825030" y="4892042"/>
            <a:ext cx="4585488" cy="1406525"/>
          </a:xfrm>
          <a:prstGeom prst="rect">
            <a:avLst/>
          </a:prstGeom>
        </p:spPr>
        <p:txBody>
          <a:bodyPr anchor="t" rtlCol="false" tIns="0" lIns="0" bIns="0" rIns="0">
            <a:spAutoFit/>
          </a:bodyPr>
          <a:lstStyle/>
          <a:p>
            <a:pPr algn="l">
              <a:lnSpc>
                <a:spcPts val="2800"/>
              </a:lnSpc>
            </a:pPr>
            <a:r>
              <a:rPr lang="en-US" sz="2000">
                <a:solidFill>
                  <a:srgbClr val="504C44"/>
                </a:solidFill>
                <a:latin typeface="Inter"/>
                <a:ea typeface="Inter"/>
                <a:cs typeface="Inter"/>
                <a:sym typeface="Inter"/>
              </a:rPr>
              <a:t>New Balance scored well in comfort and durability, indicating strong product quality despite lower perception in innovation and style.</a:t>
            </a:r>
          </a:p>
        </p:txBody>
      </p:sp>
      <p:sp>
        <p:nvSpPr>
          <p:cNvPr name="TextBox 11" id="11"/>
          <p:cNvSpPr txBox="true"/>
          <p:nvPr/>
        </p:nvSpPr>
        <p:spPr>
          <a:xfrm rot="0">
            <a:off x="4236240" y="7489192"/>
            <a:ext cx="2755896" cy="371744"/>
          </a:xfrm>
          <a:prstGeom prst="rect">
            <a:avLst/>
          </a:prstGeom>
        </p:spPr>
        <p:txBody>
          <a:bodyPr anchor="t" rtlCol="false" tIns="0" lIns="0" bIns="0" rIns="0">
            <a:spAutoFit/>
          </a:bodyPr>
          <a:lstStyle/>
          <a:p>
            <a:pPr algn="l">
              <a:lnSpc>
                <a:spcPts val="3054"/>
              </a:lnSpc>
            </a:pPr>
            <a:r>
              <a:rPr lang="en-US" sz="2182" b="true">
                <a:solidFill>
                  <a:srgbClr val="504C44"/>
                </a:solidFill>
                <a:latin typeface="Inter Bold"/>
                <a:ea typeface="Inter Bold"/>
                <a:cs typeface="Inter Bold"/>
                <a:sym typeface="Inter Bold"/>
              </a:rPr>
              <a:t>Vans’ Niche Appeal</a:t>
            </a:r>
          </a:p>
        </p:txBody>
      </p:sp>
      <p:sp>
        <p:nvSpPr>
          <p:cNvPr name="TextBox 12" id="12"/>
          <p:cNvSpPr txBox="true"/>
          <p:nvPr/>
        </p:nvSpPr>
        <p:spPr>
          <a:xfrm rot="0">
            <a:off x="11825030" y="7438660"/>
            <a:ext cx="3017836" cy="422275"/>
          </a:xfrm>
          <a:prstGeom prst="rect">
            <a:avLst/>
          </a:prstGeom>
        </p:spPr>
        <p:txBody>
          <a:bodyPr anchor="t" rtlCol="false" tIns="0" lIns="0" bIns="0" rIns="0">
            <a:spAutoFit/>
          </a:bodyPr>
          <a:lstStyle/>
          <a:p>
            <a:pPr algn="l">
              <a:lnSpc>
                <a:spcPts val="3499"/>
              </a:lnSpc>
            </a:pPr>
            <a:r>
              <a:rPr lang="en-US" sz="2499" b="true">
                <a:solidFill>
                  <a:srgbClr val="504C44"/>
                </a:solidFill>
                <a:latin typeface="Inter Bold"/>
                <a:ea typeface="Inter Bold"/>
                <a:cs typeface="Inter Bold"/>
                <a:sym typeface="Inter Bold"/>
              </a:rPr>
              <a:t>Converse’s Decline</a:t>
            </a:r>
          </a:p>
        </p:txBody>
      </p:sp>
      <p:sp>
        <p:nvSpPr>
          <p:cNvPr name="TextBox 13" id="13"/>
          <p:cNvSpPr txBox="true"/>
          <p:nvPr/>
        </p:nvSpPr>
        <p:spPr>
          <a:xfrm rot="0">
            <a:off x="3321444" y="8257423"/>
            <a:ext cx="4585488" cy="1406525"/>
          </a:xfrm>
          <a:prstGeom prst="rect">
            <a:avLst/>
          </a:prstGeom>
        </p:spPr>
        <p:txBody>
          <a:bodyPr anchor="t" rtlCol="false" tIns="0" lIns="0" bIns="0" rIns="0">
            <a:spAutoFit/>
          </a:bodyPr>
          <a:lstStyle/>
          <a:p>
            <a:pPr algn="l">
              <a:lnSpc>
                <a:spcPts val="2800"/>
              </a:lnSpc>
            </a:pPr>
            <a:r>
              <a:rPr lang="en-US" sz="2000">
                <a:solidFill>
                  <a:srgbClr val="504C44"/>
                </a:solidFill>
                <a:latin typeface="Inter"/>
                <a:ea typeface="Inter"/>
                <a:cs typeface="Inter"/>
                <a:sym typeface="Inter"/>
              </a:rPr>
              <a:t>Vans was strongly associated with casual and lifestyle wear but lagged in athletic performance and perceived innovation.</a:t>
            </a:r>
          </a:p>
        </p:txBody>
      </p:sp>
      <p:sp>
        <p:nvSpPr>
          <p:cNvPr name="TextBox 14" id="14"/>
          <p:cNvSpPr txBox="true"/>
          <p:nvPr/>
        </p:nvSpPr>
        <p:spPr>
          <a:xfrm rot="0">
            <a:off x="11217756" y="8257423"/>
            <a:ext cx="4585488" cy="1406525"/>
          </a:xfrm>
          <a:prstGeom prst="rect">
            <a:avLst/>
          </a:prstGeom>
        </p:spPr>
        <p:txBody>
          <a:bodyPr anchor="t" rtlCol="false" tIns="0" lIns="0" bIns="0" rIns="0">
            <a:spAutoFit/>
          </a:bodyPr>
          <a:lstStyle/>
          <a:p>
            <a:pPr algn="l">
              <a:lnSpc>
                <a:spcPts val="2800"/>
              </a:lnSpc>
            </a:pPr>
            <a:r>
              <a:rPr lang="en-US" sz="2000">
                <a:solidFill>
                  <a:srgbClr val="504C44"/>
                </a:solidFill>
                <a:latin typeface="Inter"/>
                <a:ea typeface="Inter"/>
                <a:cs typeface="Inter"/>
                <a:sym typeface="Inter"/>
              </a:rPr>
              <a:t>While Converse remains a familiar brand, it showed declining market share and lower ratings in comfort, innovation, and value.</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sp>
        <p:nvSpPr>
          <p:cNvPr name="TextBox 2" id="2"/>
          <p:cNvSpPr txBox="true"/>
          <p:nvPr/>
        </p:nvSpPr>
        <p:spPr>
          <a:xfrm rot="0">
            <a:off x="4181193" y="952500"/>
            <a:ext cx="10796330" cy="1225550"/>
          </a:xfrm>
          <a:prstGeom prst="rect">
            <a:avLst/>
          </a:prstGeom>
        </p:spPr>
        <p:txBody>
          <a:bodyPr anchor="t" rtlCol="false" tIns="0" lIns="0" bIns="0" rIns="0">
            <a:spAutoFit/>
          </a:bodyPr>
          <a:lstStyle/>
          <a:p>
            <a:pPr algn="l">
              <a:lnSpc>
                <a:spcPts val="4900"/>
              </a:lnSpc>
            </a:pPr>
            <a:r>
              <a:rPr lang="en-US" sz="3500" spc="700">
                <a:solidFill>
                  <a:srgbClr val="504C44"/>
                </a:solidFill>
                <a:latin typeface="Baskerville Display PT"/>
                <a:ea typeface="Baskerville Display PT"/>
                <a:cs typeface="Baskerville Display PT"/>
                <a:sym typeface="Baskerville Display PT"/>
              </a:rPr>
              <a:t>WHAT THE MAPS REVEAL ABOUT NIKE AND ITS COMPETITORS</a:t>
            </a:r>
          </a:p>
        </p:txBody>
      </p:sp>
      <p:sp>
        <p:nvSpPr>
          <p:cNvPr name="TextBox 3" id="3"/>
          <p:cNvSpPr txBox="true"/>
          <p:nvPr/>
        </p:nvSpPr>
        <p:spPr>
          <a:xfrm rot="0">
            <a:off x="1057873" y="3065848"/>
            <a:ext cx="15816153" cy="701675"/>
          </a:xfrm>
          <a:prstGeom prst="rect">
            <a:avLst/>
          </a:prstGeom>
        </p:spPr>
        <p:txBody>
          <a:bodyPr anchor="t" rtlCol="false" tIns="0" lIns="0" bIns="0" rIns="0">
            <a:spAutoFit/>
          </a:bodyPr>
          <a:lstStyle/>
          <a:p>
            <a:pPr algn="l">
              <a:lnSpc>
                <a:spcPts val="2800"/>
              </a:lnSpc>
            </a:pPr>
            <a:r>
              <a:rPr lang="en-US" sz="2000">
                <a:solidFill>
                  <a:srgbClr val="504C44"/>
                </a:solidFill>
                <a:latin typeface="Inter"/>
                <a:ea typeface="Inter"/>
                <a:cs typeface="Inter"/>
                <a:sym typeface="Inter"/>
              </a:rPr>
              <a:t>According to the survey done, Nike stands above all of its competitors that were listed. Customers viewed Nike more positively, compare to its competitors with the following being key factors: </a:t>
            </a:r>
          </a:p>
        </p:txBody>
      </p:sp>
      <p:sp>
        <p:nvSpPr>
          <p:cNvPr name="TextBox 4" id="4"/>
          <p:cNvSpPr txBox="true"/>
          <p:nvPr/>
        </p:nvSpPr>
        <p:spPr>
          <a:xfrm rot="0">
            <a:off x="1613884" y="6967172"/>
            <a:ext cx="4585488" cy="1406525"/>
          </a:xfrm>
          <a:prstGeom prst="rect">
            <a:avLst/>
          </a:prstGeom>
        </p:spPr>
        <p:txBody>
          <a:bodyPr anchor="t" rtlCol="false" tIns="0" lIns="0" bIns="0" rIns="0">
            <a:spAutoFit/>
          </a:bodyPr>
          <a:lstStyle/>
          <a:p>
            <a:pPr algn="l">
              <a:lnSpc>
                <a:spcPts val="2800"/>
              </a:lnSpc>
            </a:pPr>
            <a:r>
              <a:rPr lang="en-US" sz="2000">
                <a:solidFill>
                  <a:srgbClr val="504C44"/>
                </a:solidFill>
                <a:latin typeface="Inter"/>
                <a:ea typeface="Inter"/>
                <a:cs typeface="Inter"/>
                <a:sym typeface="Inter"/>
              </a:rPr>
              <a:t>Nike’s brand is based on its athletic performance apparel. Compared to its competitors Nike was the most prefered.</a:t>
            </a:r>
          </a:p>
        </p:txBody>
      </p:sp>
      <p:sp>
        <p:nvSpPr>
          <p:cNvPr name="TextBox 5" id="5"/>
          <p:cNvSpPr txBox="true"/>
          <p:nvPr/>
        </p:nvSpPr>
        <p:spPr>
          <a:xfrm rot="0">
            <a:off x="1613884" y="6199313"/>
            <a:ext cx="3864022" cy="422275"/>
          </a:xfrm>
          <a:prstGeom prst="rect">
            <a:avLst/>
          </a:prstGeom>
        </p:spPr>
        <p:txBody>
          <a:bodyPr anchor="t" rtlCol="false" tIns="0" lIns="0" bIns="0" rIns="0">
            <a:spAutoFit/>
          </a:bodyPr>
          <a:lstStyle/>
          <a:p>
            <a:pPr algn="l">
              <a:lnSpc>
                <a:spcPts val="3499"/>
              </a:lnSpc>
            </a:pPr>
            <a:r>
              <a:rPr lang="en-US" sz="2499" b="true">
                <a:solidFill>
                  <a:srgbClr val="504C44"/>
                </a:solidFill>
                <a:latin typeface="Inter Bold"/>
                <a:ea typeface="Inter Bold"/>
                <a:cs typeface="Inter Bold"/>
                <a:sym typeface="Inter Bold"/>
              </a:rPr>
              <a:t>Sports and Performance</a:t>
            </a:r>
          </a:p>
        </p:txBody>
      </p:sp>
      <p:sp>
        <p:nvSpPr>
          <p:cNvPr name="TextBox 6" id="6"/>
          <p:cNvSpPr txBox="true"/>
          <p:nvPr/>
        </p:nvSpPr>
        <p:spPr>
          <a:xfrm rot="0">
            <a:off x="6849017" y="6199313"/>
            <a:ext cx="4039702" cy="422275"/>
          </a:xfrm>
          <a:prstGeom prst="rect">
            <a:avLst/>
          </a:prstGeom>
        </p:spPr>
        <p:txBody>
          <a:bodyPr anchor="t" rtlCol="false" tIns="0" lIns="0" bIns="0" rIns="0">
            <a:spAutoFit/>
          </a:bodyPr>
          <a:lstStyle/>
          <a:p>
            <a:pPr algn="l">
              <a:lnSpc>
                <a:spcPts val="3499"/>
              </a:lnSpc>
            </a:pPr>
            <a:r>
              <a:rPr lang="en-US" sz="2499" b="true">
                <a:solidFill>
                  <a:srgbClr val="504C44"/>
                </a:solidFill>
                <a:latin typeface="Inter Bold"/>
                <a:ea typeface="Inter Bold"/>
                <a:cs typeface="Inter Bold"/>
                <a:sym typeface="Inter Bold"/>
              </a:rPr>
              <a:t>Best Deals and Discounts</a:t>
            </a:r>
          </a:p>
        </p:txBody>
      </p:sp>
      <p:sp>
        <p:nvSpPr>
          <p:cNvPr name="TextBox 7" id="7"/>
          <p:cNvSpPr txBox="true"/>
          <p:nvPr/>
        </p:nvSpPr>
        <p:spPr>
          <a:xfrm rot="0">
            <a:off x="6849017" y="6967172"/>
            <a:ext cx="4585488" cy="1406525"/>
          </a:xfrm>
          <a:prstGeom prst="rect">
            <a:avLst/>
          </a:prstGeom>
        </p:spPr>
        <p:txBody>
          <a:bodyPr anchor="t" rtlCol="false" tIns="0" lIns="0" bIns="0" rIns="0">
            <a:spAutoFit/>
          </a:bodyPr>
          <a:lstStyle/>
          <a:p>
            <a:pPr algn="l">
              <a:lnSpc>
                <a:spcPts val="2800"/>
              </a:lnSpc>
            </a:pPr>
            <a:r>
              <a:rPr lang="en-US" sz="2000">
                <a:solidFill>
                  <a:srgbClr val="504C44"/>
                </a:solidFill>
                <a:latin typeface="Inter"/>
                <a:ea typeface="Inter"/>
                <a:cs typeface="Inter"/>
                <a:sym typeface="Inter"/>
              </a:rPr>
              <a:t>Consumers believed that Nike offered the best deals and discounts, demonstrating its affordability to the consumers.</a:t>
            </a:r>
          </a:p>
        </p:txBody>
      </p:sp>
      <p:sp>
        <p:nvSpPr>
          <p:cNvPr name="TextBox 8" id="8"/>
          <p:cNvSpPr txBox="true"/>
          <p:nvPr/>
        </p:nvSpPr>
        <p:spPr>
          <a:xfrm rot="0">
            <a:off x="12259365" y="6967172"/>
            <a:ext cx="4585488" cy="1406525"/>
          </a:xfrm>
          <a:prstGeom prst="rect">
            <a:avLst/>
          </a:prstGeom>
        </p:spPr>
        <p:txBody>
          <a:bodyPr anchor="t" rtlCol="false" tIns="0" lIns="0" bIns="0" rIns="0">
            <a:spAutoFit/>
          </a:bodyPr>
          <a:lstStyle/>
          <a:p>
            <a:pPr algn="l">
              <a:lnSpc>
                <a:spcPts val="2800"/>
              </a:lnSpc>
            </a:pPr>
            <a:r>
              <a:rPr lang="en-US" sz="2000">
                <a:solidFill>
                  <a:srgbClr val="504C44"/>
                </a:solidFill>
                <a:latin typeface="Inter"/>
                <a:ea typeface="Inter"/>
                <a:cs typeface="Inter"/>
                <a:sym typeface="Inter"/>
              </a:rPr>
              <a:t>Consumers consistently shopped at Nike the mostcompared to the competitors correlating the value the consumers have with its brand. </a:t>
            </a:r>
          </a:p>
        </p:txBody>
      </p:sp>
      <p:sp>
        <p:nvSpPr>
          <p:cNvPr name="Freeform 9" id="9"/>
          <p:cNvSpPr/>
          <p:nvPr/>
        </p:nvSpPr>
        <p:spPr>
          <a:xfrm flipH="false" flipV="false" rot="0">
            <a:off x="6199373" y="1991329"/>
            <a:ext cx="5970671" cy="5970671"/>
          </a:xfrm>
          <a:custGeom>
            <a:avLst/>
            <a:gdLst/>
            <a:ahLst/>
            <a:cxnLst/>
            <a:rect r="r" b="b" t="t" l="l"/>
            <a:pathLst>
              <a:path h="5970671" w="5970671">
                <a:moveTo>
                  <a:pt x="0" y="0"/>
                </a:moveTo>
                <a:lnTo>
                  <a:pt x="5970670" y="0"/>
                </a:lnTo>
                <a:lnTo>
                  <a:pt x="5970670" y="5970671"/>
                </a:lnTo>
                <a:lnTo>
                  <a:pt x="0" y="5970671"/>
                </a:lnTo>
                <a:lnTo>
                  <a:pt x="0" y="0"/>
                </a:lnTo>
                <a:close/>
              </a:path>
            </a:pathLst>
          </a:custGeom>
          <a:blipFill>
            <a:blip r:embed="rId2">
              <a:alphaModFix amt="9999"/>
            </a:blip>
            <a:stretch>
              <a:fillRect l="0" t="0" r="0" b="0"/>
            </a:stretch>
          </a:blipFill>
        </p:spPr>
      </p:sp>
      <p:sp>
        <p:nvSpPr>
          <p:cNvPr name="TextBox 10" id="10"/>
          <p:cNvSpPr txBox="true"/>
          <p:nvPr/>
        </p:nvSpPr>
        <p:spPr>
          <a:xfrm rot="0">
            <a:off x="12259365" y="6199313"/>
            <a:ext cx="3707863" cy="422275"/>
          </a:xfrm>
          <a:prstGeom prst="rect">
            <a:avLst/>
          </a:prstGeom>
        </p:spPr>
        <p:txBody>
          <a:bodyPr anchor="t" rtlCol="false" tIns="0" lIns="0" bIns="0" rIns="0">
            <a:spAutoFit/>
          </a:bodyPr>
          <a:lstStyle/>
          <a:p>
            <a:pPr algn="l">
              <a:lnSpc>
                <a:spcPts val="3499"/>
              </a:lnSpc>
            </a:pPr>
            <a:r>
              <a:rPr lang="en-US" sz="2499" b="true">
                <a:solidFill>
                  <a:srgbClr val="504C44"/>
                </a:solidFill>
                <a:latin typeface="Inter Bold"/>
                <a:ea typeface="Inter Bold"/>
                <a:cs typeface="Inter Bold"/>
                <a:sym typeface="Inter Bold"/>
              </a:rPr>
              <a:t>Consistent Purchasing</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sp>
        <p:nvSpPr>
          <p:cNvPr name="TextBox 2" id="2"/>
          <p:cNvSpPr txBox="true"/>
          <p:nvPr/>
        </p:nvSpPr>
        <p:spPr>
          <a:xfrm rot="0">
            <a:off x="1428100" y="441929"/>
            <a:ext cx="15431800" cy="1225550"/>
          </a:xfrm>
          <a:prstGeom prst="rect">
            <a:avLst/>
          </a:prstGeom>
        </p:spPr>
        <p:txBody>
          <a:bodyPr anchor="t" rtlCol="false" tIns="0" lIns="0" bIns="0" rIns="0">
            <a:spAutoFit/>
          </a:bodyPr>
          <a:lstStyle/>
          <a:p>
            <a:pPr algn="ctr">
              <a:lnSpc>
                <a:spcPts val="4900"/>
              </a:lnSpc>
            </a:pPr>
            <a:r>
              <a:rPr lang="en-US" b="true" sz="3500" spc="700">
                <a:solidFill>
                  <a:srgbClr val="504C44"/>
                </a:solidFill>
                <a:latin typeface="Baskerville Display PT Bold"/>
                <a:ea typeface="Baskerville Display PT Bold"/>
                <a:cs typeface="Baskerville Display PT Bold"/>
                <a:sym typeface="Baskerville Display PT Bold"/>
              </a:rPr>
              <a:t>STRATEGIES TO STRENGTHEN NIKE’S MARKET POSITION</a:t>
            </a:r>
          </a:p>
        </p:txBody>
      </p:sp>
      <p:sp>
        <p:nvSpPr>
          <p:cNvPr name="TextBox 3" id="3"/>
          <p:cNvSpPr txBox="true"/>
          <p:nvPr/>
        </p:nvSpPr>
        <p:spPr>
          <a:xfrm rot="0">
            <a:off x="11048676" y="2271528"/>
            <a:ext cx="4700853" cy="405765"/>
          </a:xfrm>
          <a:prstGeom prst="rect">
            <a:avLst/>
          </a:prstGeom>
        </p:spPr>
        <p:txBody>
          <a:bodyPr anchor="t" rtlCol="false" tIns="0" lIns="0" bIns="0" rIns="0">
            <a:spAutoFit/>
          </a:bodyPr>
          <a:lstStyle/>
          <a:p>
            <a:pPr algn="l">
              <a:lnSpc>
                <a:spcPts val="3359"/>
              </a:lnSpc>
            </a:pPr>
            <a:r>
              <a:rPr lang="en-US" sz="2399" b="true">
                <a:solidFill>
                  <a:srgbClr val="504C44"/>
                </a:solidFill>
                <a:latin typeface="Inter Bold"/>
                <a:ea typeface="Inter Bold"/>
                <a:cs typeface="Inter Bold"/>
                <a:sym typeface="Inter Bold"/>
              </a:rPr>
              <a:t>Expand Endorsement Impact</a:t>
            </a:r>
          </a:p>
        </p:txBody>
      </p:sp>
      <p:sp>
        <p:nvSpPr>
          <p:cNvPr name="TextBox 4" id="4"/>
          <p:cNvSpPr txBox="true"/>
          <p:nvPr/>
        </p:nvSpPr>
        <p:spPr>
          <a:xfrm rot="0">
            <a:off x="393921" y="5827820"/>
            <a:ext cx="8299361" cy="1758950"/>
          </a:xfrm>
          <a:prstGeom prst="rect">
            <a:avLst/>
          </a:prstGeom>
        </p:spPr>
        <p:txBody>
          <a:bodyPr anchor="t" rtlCol="false" tIns="0" lIns="0" bIns="0" rIns="0">
            <a:spAutoFit/>
          </a:bodyPr>
          <a:lstStyle/>
          <a:p>
            <a:pPr algn="l">
              <a:lnSpc>
                <a:spcPts val="2800"/>
              </a:lnSpc>
            </a:pPr>
            <a:r>
              <a:rPr lang="en-US" sz="2000">
                <a:solidFill>
                  <a:srgbClr val="504C44"/>
                </a:solidFill>
                <a:latin typeface="Inter"/>
                <a:ea typeface="Inter"/>
                <a:cs typeface="Inter"/>
                <a:sym typeface="Inter"/>
              </a:rPr>
              <a:t>Nike is highly trusted for athletic performance shoes (40%) but faces competition from New Balance (34.3%). Nike can build on this by promoting product innovation and performance-driven technology more aggressively.</a:t>
            </a:r>
          </a:p>
          <a:p>
            <a:pPr algn="l">
              <a:lnSpc>
                <a:spcPts val="2800"/>
              </a:lnSpc>
            </a:pPr>
          </a:p>
        </p:txBody>
      </p:sp>
      <p:sp>
        <p:nvSpPr>
          <p:cNvPr name="TextBox 5" id="5"/>
          <p:cNvSpPr txBox="true"/>
          <p:nvPr/>
        </p:nvSpPr>
        <p:spPr>
          <a:xfrm rot="0">
            <a:off x="1028700" y="5098205"/>
            <a:ext cx="6593824" cy="405765"/>
          </a:xfrm>
          <a:prstGeom prst="rect">
            <a:avLst/>
          </a:prstGeom>
        </p:spPr>
        <p:txBody>
          <a:bodyPr anchor="t" rtlCol="false" tIns="0" lIns="0" bIns="0" rIns="0">
            <a:spAutoFit/>
          </a:bodyPr>
          <a:lstStyle/>
          <a:p>
            <a:pPr algn="l">
              <a:lnSpc>
                <a:spcPts val="3359"/>
              </a:lnSpc>
            </a:pPr>
            <a:r>
              <a:rPr lang="en-US" sz="2399" b="true">
                <a:solidFill>
                  <a:srgbClr val="504C44"/>
                </a:solidFill>
                <a:latin typeface="Inter Bold"/>
                <a:ea typeface="Inter Bold"/>
                <a:cs typeface="Inter Bold"/>
                <a:sym typeface="Inter Bold"/>
              </a:rPr>
              <a:t>Leveraging Athletic Performance Strength</a:t>
            </a:r>
          </a:p>
        </p:txBody>
      </p:sp>
      <p:sp>
        <p:nvSpPr>
          <p:cNvPr name="TextBox 6" id="6"/>
          <p:cNvSpPr txBox="true"/>
          <p:nvPr/>
        </p:nvSpPr>
        <p:spPr>
          <a:xfrm rot="0">
            <a:off x="4413403" y="8707438"/>
            <a:ext cx="9461194" cy="1054100"/>
          </a:xfrm>
          <a:prstGeom prst="rect">
            <a:avLst/>
          </a:prstGeom>
        </p:spPr>
        <p:txBody>
          <a:bodyPr anchor="t" rtlCol="false" tIns="0" lIns="0" bIns="0" rIns="0">
            <a:spAutoFit/>
          </a:bodyPr>
          <a:lstStyle/>
          <a:p>
            <a:pPr algn="l">
              <a:lnSpc>
                <a:spcPts val="2800"/>
              </a:lnSpc>
            </a:pPr>
            <a:r>
              <a:rPr lang="en-US" sz="2000">
                <a:solidFill>
                  <a:srgbClr val="504C44"/>
                </a:solidFill>
                <a:latin typeface="Inter"/>
                <a:ea typeface="Inter"/>
                <a:cs typeface="Inter"/>
                <a:sym typeface="Inter"/>
              </a:rPr>
              <a:t>Survey data shows that Adidas (65.7%) and Vans (62.9%) lead in setting sneaker fashion trends. Nike should focus on more innovative and appealing designs to strengthen its position in lifestyle and casual wear.</a:t>
            </a:r>
          </a:p>
        </p:txBody>
      </p:sp>
      <p:sp>
        <p:nvSpPr>
          <p:cNvPr name="TextBox 7" id="7"/>
          <p:cNvSpPr txBox="true"/>
          <p:nvPr/>
        </p:nvSpPr>
        <p:spPr>
          <a:xfrm rot="0">
            <a:off x="6027528" y="7912950"/>
            <a:ext cx="5331510" cy="405765"/>
          </a:xfrm>
          <a:prstGeom prst="rect">
            <a:avLst/>
          </a:prstGeom>
        </p:spPr>
        <p:txBody>
          <a:bodyPr anchor="t" rtlCol="false" tIns="0" lIns="0" bIns="0" rIns="0">
            <a:spAutoFit/>
          </a:bodyPr>
          <a:lstStyle/>
          <a:p>
            <a:pPr algn="l">
              <a:lnSpc>
                <a:spcPts val="3359"/>
              </a:lnSpc>
            </a:pPr>
            <a:r>
              <a:rPr lang="en-US" sz="2399" b="true">
                <a:solidFill>
                  <a:srgbClr val="504C44"/>
                </a:solidFill>
                <a:latin typeface="Inter Bold"/>
                <a:ea typeface="Inter Bold"/>
                <a:cs typeface="Inter Bold"/>
                <a:sym typeface="Inter Bold"/>
              </a:rPr>
              <a:t>Enhance Design and Style Appeal</a:t>
            </a:r>
          </a:p>
        </p:txBody>
      </p:sp>
      <p:sp>
        <p:nvSpPr>
          <p:cNvPr name="TextBox 8" id="8"/>
          <p:cNvSpPr txBox="true"/>
          <p:nvPr/>
        </p:nvSpPr>
        <p:spPr>
          <a:xfrm rot="0">
            <a:off x="9396668" y="5827820"/>
            <a:ext cx="8520561" cy="1406525"/>
          </a:xfrm>
          <a:prstGeom prst="rect">
            <a:avLst/>
          </a:prstGeom>
        </p:spPr>
        <p:txBody>
          <a:bodyPr anchor="t" rtlCol="false" tIns="0" lIns="0" bIns="0" rIns="0">
            <a:spAutoFit/>
          </a:bodyPr>
          <a:lstStyle/>
          <a:p>
            <a:pPr algn="l">
              <a:lnSpc>
                <a:spcPts val="2800"/>
              </a:lnSpc>
            </a:pPr>
            <a:r>
              <a:rPr lang="en-US" sz="2000">
                <a:solidFill>
                  <a:srgbClr val="504C44"/>
                </a:solidFill>
                <a:latin typeface="Inter"/>
                <a:ea typeface="Inter"/>
                <a:cs typeface="Inter"/>
                <a:sym typeface="Inter"/>
              </a:rPr>
              <a:t>While 60% of respondents would choose Nike for style alone, 57.1% indicated they might switch brands if Nike raised prices. Nike should focus on loyalty programs and value-driven marketing to retain its customer base.</a:t>
            </a:r>
          </a:p>
        </p:txBody>
      </p:sp>
      <p:sp>
        <p:nvSpPr>
          <p:cNvPr name="TextBox 9" id="9"/>
          <p:cNvSpPr txBox="true"/>
          <p:nvPr/>
        </p:nvSpPr>
        <p:spPr>
          <a:xfrm rot="0">
            <a:off x="11836258" y="5056180"/>
            <a:ext cx="4076679" cy="405765"/>
          </a:xfrm>
          <a:prstGeom prst="rect">
            <a:avLst/>
          </a:prstGeom>
        </p:spPr>
        <p:txBody>
          <a:bodyPr anchor="t" rtlCol="false" tIns="0" lIns="0" bIns="0" rIns="0">
            <a:spAutoFit/>
          </a:bodyPr>
          <a:lstStyle/>
          <a:p>
            <a:pPr algn="l">
              <a:lnSpc>
                <a:spcPts val="3359"/>
              </a:lnSpc>
            </a:pPr>
            <a:r>
              <a:rPr lang="en-US" sz="2399" b="true">
                <a:solidFill>
                  <a:srgbClr val="504C44"/>
                </a:solidFill>
                <a:latin typeface="Inter Bold"/>
                <a:ea typeface="Inter Bold"/>
                <a:cs typeface="Inter Bold"/>
                <a:sym typeface="Inter Bold"/>
              </a:rPr>
              <a:t>Strengthen Brand Loyalty</a:t>
            </a:r>
          </a:p>
        </p:txBody>
      </p:sp>
      <p:sp>
        <p:nvSpPr>
          <p:cNvPr name="TextBox 10" id="10"/>
          <p:cNvSpPr txBox="true"/>
          <p:nvPr/>
        </p:nvSpPr>
        <p:spPr>
          <a:xfrm rot="0">
            <a:off x="393921" y="2973380"/>
            <a:ext cx="6875832" cy="1406525"/>
          </a:xfrm>
          <a:prstGeom prst="rect">
            <a:avLst/>
          </a:prstGeom>
        </p:spPr>
        <p:txBody>
          <a:bodyPr anchor="t" rtlCol="false" tIns="0" lIns="0" bIns="0" rIns="0">
            <a:spAutoFit/>
          </a:bodyPr>
          <a:lstStyle/>
          <a:p>
            <a:pPr algn="l">
              <a:lnSpc>
                <a:spcPts val="2800"/>
              </a:lnSpc>
            </a:pPr>
            <a:r>
              <a:rPr lang="en-US" sz="2000">
                <a:solidFill>
                  <a:srgbClr val="504C44"/>
                </a:solidFill>
                <a:latin typeface="Inter"/>
                <a:ea typeface="Inter"/>
                <a:cs typeface="Inter"/>
                <a:sym typeface="Inter"/>
              </a:rPr>
              <a:t>The greatest desensitize to change to a different brand is whether or not Nike would change the pricing on its products. Nike should focus its efforts on maintaining is pricing without sacrificing quality. </a:t>
            </a:r>
          </a:p>
        </p:txBody>
      </p:sp>
      <p:sp>
        <p:nvSpPr>
          <p:cNvPr name="TextBox 11" id="11"/>
          <p:cNvSpPr txBox="true"/>
          <p:nvPr/>
        </p:nvSpPr>
        <p:spPr>
          <a:xfrm rot="0">
            <a:off x="2739809" y="2271528"/>
            <a:ext cx="2029147" cy="405765"/>
          </a:xfrm>
          <a:prstGeom prst="rect">
            <a:avLst/>
          </a:prstGeom>
        </p:spPr>
        <p:txBody>
          <a:bodyPr anchor="t" rtlCol="false" tIns="0" lIns="0" bIns="0" rIns="0">
            <a:spAutoFit/>
          </a:bodyPr>
          <a:lstStyle/>
          <a:p>
            <a:pPr algn="l">
              <a:lnSpc>
                <a:spcPts val="3359"/>
              </a:lnSpc>
            </a:pPr>
            <a:r>
              <a:rPr lang="en-US" sz="2399" b="true">
                <a:solidFill>
                  <a:srgbClr val="504C44"/>
                </a:solidFill>
                <a:latin typeface="Inter Bold"/>
                <a:ea typeface="Inter Bold"/>
                <a:cs typeface="Inter Bold"/>
                <a:sym typeface="Inter Bold"/>
              </a:rPr>
              <a:t>Pricing</a:t>
            </a:r>
          </a:p>
        </p:txBody>
      </p:sp>
      <p:sp>
        <p:nvSpPr>
          <p:cNvPr name="TextBox 12" id="12"/>
          <p:cNvSpPr txBox="true"/>
          <p:nvPr/>
        </p:nvSpPr>
        <p:spPr>
          <a:xfrm rot="0">
            <a:off x="9392992" y="2973380"/>
            <a:ext cx="8524236" cy="1406525"/>
          </a:xfrm>
          <a:prstGeom prst="rect">
            <a:avLst/>
          </a:prstGeom>
        </p:spPr>
        <p:txBody>
          <a:bodyPr anchor="t" rtlCol="false" tIns="0" lIns="0" bIns="0" rIns="0">
            <a:spAutoFit/>
          </a:bodyPr>
          <a:lstStyle/>
          <a:p>
            <a:pPr algn="l">
              <a:lnSpc>
                <a:spcPts val="2800"/>
              </a:lnSpc>
            </a:pPr>
            <a:r>
              <a:rPr lang="en-US" sz="2000">
                <a:solidFill>
                  <a:srgbClr val="504C44"/>
                </a:solidFill>
                <a:latin typeface="Inter"/>
                <a:ea typeface="Inter"/>
                <a:cs typeface="Inter"/>
                <a:sym typeface="Inter"/>
              </a:rPr>
              <a:t>Although 28.6% of respondents frequently consider athlete or celebrity endorsements, Nike can strengthen its market position by deepening collaborations with influential figures and emphasizing their association with performance and style.</a:t>
            </a:r>
          </a:p>
        </p:txBody>
      </p:sp>
      <p:sp>
        <p:nvSpPr>
          <p:cNvPr name="Freeform 13" id="13"/>
          <p:cNvSpPr/>
          <p:nvPr/>
        </p:nvSpPr>
        <p:spPr>
          <a:xfrm flipH="false" flipV="false" rot="0">
            <a:off x="6718967" y="2605175"/>
            <a:ext cx="5355401" cy="5355401"/>
          </a:xfrm>
          <a:custGeom>
            <a:avLst/>
            <a:gdLst/>
            <a:ahLst/>
            <a:cxnLst/>
            <a:rect r="r" b="b" t="t" l="l"/>
            <a:pathLst>
              <a:path h="5355401" w="5355401">
                <a:moveTo>
                  <a:pt x="0" y="0"/>
                </a:moveTo>
                <a:lnTo>
                  <a:pt x="5355401" y="0"/>
                </a:lnTo>
                <a:lnTo>
                  <a:pt x="5355401" y="5355400"/>
                </a:lnTo>
                <a:lnTo>
                  <a:pt x="0" y="5355400"/>
                </a:lnTo>
                <a:lnTo>
                  <a:pt x="0" y="0"/>
                </a:lnTo>
                <a:close/>
              </a:path>
            </a:pathLst>
          </a:custGeom>
          <a:blipFill>
            <a:blip r:embed="rId2">
              <a:alphaModFix amt="9999"/>
            </a:blip>
            <a:stretch>
              <a:fillRect l="0" t="0" r="0" b="0"/>
            </a:stretch>
          </a:blipFill>
        </p:spPr>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3015272"/>
            <a:ext cx="5485318" cy="4113989"/>
          </a:xfrm>
          <a:custGeom>
            <a:avLst/>
            <a:gdLst/>
            <a:ahLst/>
            <a:cxnLst/>
            <a:rect r="r" b="b" t="t" l="l"/>
            <a:pathLst>
              <a:path h="4113989" w="5485318">
                <a:moveTo>
                  <a:pt x="0" y="0"/>
                </a:moveTo>
                <a:lnTo>
                  <a:pt x="5485318" y="0"/>
                </a:lnTo>
                <a:lnTo>
                  <a:pt x="5485318" y="4113988"/>
                </a:lnTo>
                <a:lnTo>
                  <a:pt x="0" y="4113988"/>
                </a:lnTo>
                <a:lnTo>
                  <a:pt x="0" y="0"/>
                </a:lnTo>
                <a:close/>
              </a:path>
            </a:pathLst>
          </a:custGeom>
          <a:blipFill>
            <a:blip r:embed="rId2"/>
            <a:stretch>
              <a:fillRect l="0" t="0" r="0" b="0"/>
            </a:stretch>
          </a:blipFill>
        </p:spPr>
      </p:sp>
      <p:sp>
        <p:nvSpPr>
          <p:cNvPr name="TextBox 3" id="3"/>
          <p:cNvSpPr txBox="true"/>
          <p:nvPr/>
        </p:nvSpPr>
        <p:spPr>
          <a:xfrm rot="0">
            <a:off x="6125272" y="421941"/>
            <a:ext cx="4363094" cy="606425"/>
          </a:xfrm>
          <a:prstGeom prst="rect">
            <a:avLst/>
          </a:prstGeom>
        </p:spPr>
        <p:txBody>
          <a:bodyPr anchor="t" rtlCol="false" tIns="0" lIns="0" bIns="0" rIns="0">
            <a:spAutoFit/>
          </a:bodyPr>
          <a:lstStyle/>
          <a:p>
            <a:pPr algn="ctr">
              <a:lnSpc>
                <a:spcPts val="4900"/>
              </a:lnSpc>
            </a:pPr>
            <a:r>
              <a:rPr lang="en-US" b="true" sz="3500" spc="700">
                <a:solidFill>
                  <a:srgbClr val="504C44"/>
                </a:solidFill>
                <a:latin typeface="Baskerville Display PT Bold"/>
                <a:ea typeface="Baskerville Display PT Bold"/>
                <a:cs typeface="Baskerville Display PT Bold"/>
                <a:sym typeface="Baskerville Display PT Bold"/>
              </a:rPr>
              <a:t>LIMITATIONS</a:t>
            </a:r>
          </a:p>
        </p:txBody>
      </p:sp>
      <p:sp>
        <p:nvSpPr>
          <p:cNvPr name="TextBox 4" id="4"/>
          <p:cNvSpPr txBox="true"/>
          <p:nvPr/>
        </p:nvSpPr>
        <p:spPr>
          <a:xfrm rot="0">
            <a:off x="7536797" y="2967647"/>
            <a:ext cx="9449083" cy="1149572"/>
          </a:xfrm>
          <a:prstGeom prst="rect">
            <a:avLst/>
          </a:prstGeom>
        </p:spPr>
        <p:txBody>
          <a:bodyPr anchor="t" rtlCol="false" tIns="0" lIns="0" bIns="0" rIns="0">
            <a:spAutoFit/>
          </a:bodyPr>
          <a:lstStyle/>
          <a:p>
            <a:pPr algn="l" marL="453390" indent="-226695" lvl="1">
              <a:lnSpc>
                <a:spcPts val="2940"/>
              </a:lnSpc>
              <a:buFont typeface="Arial"/>
              <a:buChar char="•"/>
            </a:pPr>
            <a:r>
              <a:rPr lang="en-US" sz="2100">
                <a:solidFill>
                  <a:srgbClr val="504C44"/>
                </a:solidFill>
                <a:latin typeface="Inter"/>
                <a:ea typeface="Inter"/>
                <a:cs typeface="Inter"/>
                <a:sym typeface="Inter"/>
              </a:rPr>
              <a:t>Small survey sample may introduce bias and limit market representation.</a:t>
            </a:r>
          </a:p>
          <a:p>
            <a:pPr algn="l">
              <a:lnSpc>
                <a:spcPts val="1585"/>
              </a:lnSpc>
            </a:pPr>
          </a:p>
          <a:p>
            <a:pPr algn="l">
              <a:lnSpc>
                <a:spcPts val="1585"/>
              </a:lnSpc>
            </a:pPr>
          </a:p>
        </p:txBody>
      </p:sp>
      <p:sp>
        <p:nvSpPr>
          <p:cNvPr name="TextBox 5" id="5"/>
          <p:cNvSpPr txBox="true"/>
          <p:nvPr/>
        </p:nvSpPr>
        <p:spPr>
          <a:xfrm rot="0">
            <a:off x="7567645" y="1795123"/>
            <a:ext cx="5105251" cy="405765"/>
          </a:xfrm>
          <a:prstGeom prst="rect">
            <a:avLst/>
          </a:prstGeom>
        </p:spPr>
        <p:txBody>
          <a:bodyPr anchor="t" rtlCol="false" tIns="0" lIns="0" bIns="0" rIns="0">
            <a:spAutoFit/>
          </a:bodyPr>
          <a:lstStyle/>
          <a:p>
            <a:pPr algn="ctr">
              <a:lnSpc>
                <a:spcPts val="3359"/>
              </a:lnSpc>
            </a:pPr>
            <a:r>
              <a:rPr lang="en-US" sz="2399" i="true">
                <a:solidFill>
                  <a:srgbClr val="504C44"/>
                </a:solidFill>
                <a:latin typeface="Inter Italics"/>
                <a:ea typeface="Inter Italics"/>
                <a:cs typeface="Inter Italics"/>
                <a:sym typeface="Inter Italics"/>
              </a:rPr>
              <a:t>Constraints and Considerations</a:t>
            </a:r>
          </a:p>
        </p:txBody>
      </p:sp>
      <p:sp>
        <p:nvSpPr>
          <p:cNvPr name="TextBox 6" id="6"/>
          <p:cNvSpPr txBox="true"/>
          <p:nvPr/>
        </p:nvSpPr>
        <p:spPr>
          <a:xfrm rot="0">
            <a:off x="7536797" y="3920852"/>
            <a:ext cx="9449083" cy="1311297"/>
          </a:xfrm>
          <a:prstGeom prst="rect">
            <a:avLst/>
          </a:prstGeom>
        </p:spPr>
        <p:txBody>
          <a:bodyPr anchor="t" rtlCol="false" tIns="0" lIns="0" bIns="0" rIns="0">
            <a:spAutoFit/>
          </a:bodyPr>
          <a:lstStyle/>
          <a:p>
            <a:pPr algn="l">
              <a:lnSpc>
                <a:spcPts val="1812"/>
              </a:lnSpc>
            </a:pPr>
          </a:p>
          <a:p>
            <a:pPr algn="l" marL="447469" indent="-223735" lvl="1">
              <a:lnSpc>
                <a:spcPts val="2901"/>
              </a:lnSpc>
              <a:buFont typeface="Arial"/>
              <a:buChar char="•"/>
            </a:pPr>
            <a:r>
              <a:rPr lang="en-US" sz="2072">
                <a:solidFill>
                  <a:srgbClr val="504C44"/>
                </a:solidFill>
                <a:latin typeface="Inter"/>
                <a:ea typeface="Inter"/>
                <a:cs typeface="Inter"/>
                <a:sym typeface="Inter"/>
              </a:rPr>
              <a:t>Changing consumer preferences require ongoing market research and updates.</a:t>
            </a:r>
          </a:p>
          <a:p>
            <a:pPr algn="l">
              <a:lnSpc>
                <a:spcPts val="2901"/>
              </a:lnSpc>
            </a:pPr>
          </a:p>
        </p:txBody>
      </p:sp>
      <p:sp>
        <p:nvSpPr>
          <p:cNvPr name="TextBox 7" id="7"/>
          <p:cNvSpPr txBox="true"/>
          <p:nvPr/>
        </p:nvSpPr>
        <p:spPr>
          <a:xfrm rot="0">
            <a:off x="7505948" y="5124450"/>
            <a:ext cx="9479932" cy="885051"/>
          </a:xfrm>
          <a:prstGeom prst="rect">
            <a:avLst/>
          </a:prstGeom>
        </p:spPr>
        <p:txBody>
          <a:bodyPr anchor="t" rtlCol="false" tIns="0" lIns="0" bIns="0" rIns="0">
            <a:spAutoFit/>
          </a:bodyPr>
          <a:lstStyle/>
          <a:p>
            <a:pPr algn="just">
              <a:lnSpc>
                <a:spcPts val="1345"/>
              </a:lnSpc>
            </a:pPr>
          </a:p>
          <a:p>
            <a:pPr algn="l" marL="453390" indent="-226695" lvl="1">
              <a:lnSpc>
                <a:spcPts val="2940"/>
              </a:lnSpc>
              <a:buFont typeface="Arial"/>
              <a:buChar char="•"/>
            </a:pPr>
            <a:r>
              <a:rPr lang="en-US" sz="2100">
                <a:solidFill>
                  <a:srgbClr val="504C44"/>
                </a:solidFill>
                <a:latin typeface="Inter"/>
                <a:ea typeface="Inter"/>
                <a:cs typeface="Inter"/>
                <a:sym typeface="Inter"/>
              </a:rPr>
              <a:t>Overlapping segments make precise targeting and differentiation challenging.</a:t>
            </a:r>
          </a:p>
        </p:txBody>
      </p:sp>
      <p:sp>
        <p:nvSpPr>
          <p:cNvPr name="TextBox 8" id="8"/>
          <p:cNvSpPr txBox="true"/>
          <p:nvPr/>
        </p:nvSpPr>
        <p:spPr>
          <a:xfrm rot="0">
            <a:off x="7536797" y="7321631"/>
            <a:ext cx="9449083" cy="1005693"/>
          </a:xfrm>
          <a:prstGeom prst="rect">
            <a:avLst/>
          </a:prstGeom>
        </p:spPr>
        <p:txBody>
          <a:bodyPr anchor="t" rtlCol="false" tIns="0" lIns="0" bIns="0" rIns="0">
            <a:spAutoFit/>
          </a:bodyPr>
          <a:lstStyle/>
          <a:p>
            <a:pPr algn="just">
              <a:lnSpc>
                <a:spcPts val="1156"/>
              </a:lnSpc>
            </a:pPr>
          </a:p>
          <a:p>
            <a:pPr algn="just">
              <a:lnSpc>
                <a:spcPts val="1156"/>
              </a:lnSpc>
            </a:pPr>
          </a:p>
          <a:p>
            <a:pPr algn="just" marL="453390" indent="-226695" lvl="1">
              <a:lnSpc>
                <a:spcPts val="2939"/>
              </a:lnSpc>
              <a:buFont typeface="Arial"/>
              <a:buChar char="•"/>
            </a:pPr>
            <a:r>
              <a:rPr lang="en-US" sz="2099">
                <a:solidFill>
                  <a:srgbClr val="504C44"/>
                </a:solidFill>
                <a:latin typeface="Inter"/>
                <a:ea typeface="Inter"/>
                <a:cs typeface="Inter"/>
                <a:sym typeface="Inter"/>
              </a:rPr>
              <a:t>Continuous refinement is necessary to keep segmentation and positioning effective.</a:t>
            </a:r>
          </a:p>
        </p:txBody>
      </p:sp>
      <p:sp>
        <p:nvSpPr>
          <p:cNvPr name="TextBox 9" id="9"/>
          <p:cNvSpPr txBox="true"/>
          <p:nvPr/>
        </p:nvSpPr>
        <p:spPr>
          <a:xfrm rot="0">
            <a:off x="7567645" y="6409551"/>
            <a:ext cx="9294840" cy="940655"/>
          </a:xfrm>
          <a:prstGeom prst="rect">
            <a:avLst/>
          </a:prstGeom>
        </p:spPr>
        <p:txBody>
          <a:bodyPr anchor="t" rtlCol="false" tIns="0" lIns="0" bIns="0" rIns="0">
            <a:spAutoFit/>
          </a:bodyPr>
          <a:lstStyle/>
          <a:p>
            <a:pPr algn="just" marL="453390" indent="-226695" lvl="1">
              <a:lnSpc>
                <a:spcPts val="2940"/>
              </a:lnSpc>
              <a:buFont typeface="Arial"/>
              <a:buChar char="•"/>
            </a:pPr>
            <a:r>
              <a:rPr lang="en-US" sz="2100">
                <a:solidFill>
                  <a:srgbClr val="504C44"/>
                </a:solidFill>
                <a:latin typeface="Inter"/>
                <a:ea typeface="Inter"/>
                <a:cs typeface="Inter"/>
                <a:sym typeface="Inter"/>
              </a:rPr>
              <a:t>Complex targeting strategies arise due to segmentation overlaps and market variations.</a:t>
            </a:r>
          </a:p>
          <a:p>
            <a:pPr algn="just">
              <a:lnSpc>
                <a:spcPts val="1515"/>
              </a:lnSpc>
            </a:pPr>
          </a:p>
        </p:txBody>
      </p:sp>
      <p:sp>
        <p:nvSpPr>
          <p:cNvPr name="Freeform 10" id="10"/>
          <p:cNvSpPr/>
          <p:nvPr/>
        </p:nvSpPr>
        <p:spPr>
          <a:xfrm flipH="false" flipV="false" rot="0">
            <a:off x="7148670" y="2587166"/>
            <a:ext cx="5112668" cy="5112668"/>
          </a:xfrm>
          <a:custGeom>
            <a:avLst/>
            <a:gdLst/>
            <a:ahLst/>
            <a:cxnLst/>
            <a:rect r="r" b="b" t="t" l="l"/>
            <a:pathLst>
              <a:path h="5112668" w="5112668">
                <a:moveTo>
                  <a:pt x="0" y="0"/>
                </a:moveTo>
                <a:lnTo>
                  <a:pt x="5112668" y="0"/>
                </a:lnTo>
                <a:lnTo>
                  <a:pt x="5112668" y="5112668"/>
                </a:lnTo>
                <a:lnTo>
                  <a:pt x="0" y="5112668"/>
                </a:lnTo>
                <a:lnTo>
                  <a:pt x="0" y="0"/>
                </a:lnTo>
                <a:close/>
              </a:path>
            </a:pathLst>
          </a:custGeom>
          <a:blipFill>
            <a:blip r:embed="rId3">
              <a:alphaModFix amt="9999"/>
            </a:blip>
            <a:stretch>
              <a:fillRect l="0" t="0" r="0" b="0"/>
            </a:stretch>
          </a:blipFill>
        </p:spPr>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sp>
        <p:nvSpPr>
          <p:cNvPr name="TextBox 2" id="2"/>
          <p:cNvSpPr txBox="true"/>
          <p:nvPr/>
        </p:nvSpPr>
        <p:spPr>
          <a:xfrm rot="0">
            <a:off x="7095422" y="2495856"/>
            <a:ext cx="9975597" cy="1754580"/>
          </a:xfrm>
          <a:prstGeom prst="rect">
            <a:avLst/>
          </a:prstGeom>
        </p:spPr>
        <p:txBody>
          <a:bodyPr anchor="t" rtlCol="false" tIns="0" lIns="0" bIns="0" rIns="0">
            <a:spAutoFit/>
          </a:bodyPr>
          <a:lstStyle/>
          <a:p>
            <a:pPr algn="ctr">
              <a:lnSpc>
                <a:spcPts val="5283"/>
              </a:lnSpc>
            </a:pPr>
          </a:p>
          <a:p>
            <a:pPr algn="just" marL="446913" indent="-223457" lvl="1">
              <a:lnSpc>
                <a:spcPts val="2898"/>
              </a:lnSpc>
              <a:buFont typeface="Arial"/>
              <a:buChar char="•"/>
            </a:pPr>
            <a:r>
              <a:rPr lang="en-US" sz="2070">
                <a:solidFill>
                  <a:srgbClr val="504C44"/>
                </a:solidFill>
                <a:latin typeface="Inter"/>
                <a:ea typeface="Inter"/>
                <a:cs typeface="Inter"/>
                <a:sym typeface="Inter"/>
              </a:rPr>
              <a:t>Market segmentation enhances brand positioning by effectively targeting the right customers.</a:t>
            </a:r>
          </a:p>
          <a:p>
            <a:pPr algn="ctr">
              <a:lnSpc>
                <a:spcPts val="2898"/>
              </a:lnSpc>
            </a:pPr>
          </a:p>
        </p:txBody>
      </p:sp>
      <p:sp>
        <p:nvSpPr>
          <p:cNvPr name="TextBox 3" id="3"/>
          <p:cNvSpPr txBox="true"/>
          <p:nvPr/>
        </p:nvSpPr>
        <p:spPr>
          <a:xfrm rot="0">
            <a:off x="7095422" y="4312533"/>
            <a:ext cx="10263346" cy="1080897"/>
          </a:xfrm>
          <a:prstGeom prst="rect">
            <a:avLst/>
          </a:prstGeom>
        </p:spPr>
        <p:txBody>
          <a:bodyPr anchor="t" rtlCol="false" tIns="0" lIns="0" bIns="0" rIns="0">
            <a:spAutoFit/>
          </a:bodyPr>
          <a:lstStyle/>
          <a:p>
            <a:pPr algn="just" marL="446913" indent="-223457" lvl="1">
              <a:lnSpc>
                <a:spcPts val="2898"/>
              </a:lnSpc>
              <a:buFont typeface="Arial"/>
              <a:buChar char="•"/>
            </a:pPr>
            <a:r>
              <a:rPr lang="en-US" sz="2070">
                <a:solidFill>
                  <a:srgbClr val="504C44"/>
                </a:solidFill>
                <a:latin typeface="Inter"/>
                <a:ea typeface="Inter"/>
                <a:cs typeface="Inter"/>
                <a:sym typeface="Inter"/>
              </a:rPr>
              <a:t>Perceptual mapping refines brand identity and strengthens competitive differentiation.</a:t>
            </a:r>
          </a:p>
          <a:p>
            <a:pPr algn="ctr">
              <a:lnSpc>
                <a:spcPts val="2898"/>
              </a:lnSpc>
              <a:spcBef>
                <a:spcPct val="0"/>
              </a:spcBef>
            </a:pPr>
          </a:p>
        </p:txBody>
      </p:sp>
      <p:sp>
        <p:nvSpPr>
          <p:cNvPr name="TextBox 4" id="4"/>
          <p:cNvSpPr txBox="true"/>
          <p:nvPr/>
        </p:nvSpPr>
        <p:spPr>
          <a:xfrm rot="0">
            <a:off x="7095422" y="5483735"/>
            <a:ext cx="10263346" cy="1080897"/>
          </a:xfrm>
          <a:prstGeom prst="rect">
            <a:avLst/>
          </a:prstGeom>
        </p:spPr>
        <p:txBody>
          <a:bodyPr anchor="t" rtlCol="false" tIns="0" lIns="0" bIns="0" rIns="0">
            <a:spAutoFit/>
          </a:bodyPr>
          <a:lstStyle/>
          <a:p>
            <a:pPr algn="just" marL="446913" indent="-223457" lvl="1">
              <a:lnSpc>
                <a:spcPts val="2898"/>
              </a:lnSpc>
              <a:spcBef>
                <a:spcPct val="0"/>
              </a:spcBef>
              <a:buFont typeface="Arial"/>
              <a:buChar char="•"/>
            </a:pPr>
            <a:r>
              <a:rPr lang="en-US" sz="2070">
                <a:solidFill>
                  <a:srgbClr val="504C44"/>
                </a:solidFill>
                <a:latin typeface="Inter"/>
                <a:ea typeface="Inter"/>
                <a:cs typeface="Inter"/>
                <a:sym typeface="Inter"/>
              </a:rPr>
              <a:t>C</a:t>
            </a:r>
            <a:r>
              <a:rPr lang="en-US" sz="2070">
                <a:solidFill>
                  <a:srgbClr val="504C44"/>
                </a:solidFill>
                <a:latin typeface="Inter"/>
                <a:ea typeface="Inter"/>
                <a:cs typeface="Inter"/>
                <a:sym typeface="Inter"/>
              </a:rPr>
              <a:t>onsumer insights and predictive modeling help businesses stay ahead of market trends.</a:t>
            </a:r>
          </a:p>
          <a:p>
            <a:pPr algn="ctr">
              <a:lnSpc>
                <a:spcPts val="2898"/>
              </a:lnSpc>
              <a:spcBef>
                <a:spcPct val="0"/>
              </a:spcBef>
            </a:pPr>
          </a:p>
        </p:txBody>
      </p:sp>
      <p:sp>
        <p:nvSpPr>
          <p:cNvPr name="TextBox 5" id="5"/>
          <p:cNvSpPr txBox="true"/>
          <p:nvPr/>
        </p:nvSpPr>
        <p:spPr>
          <a:xfrm rot="0">
            <a:off x="7095422" y="6618480"/>
            <a:ext cx="10263346" cy="1080897"/>
          </a:xfrm>
          <a:prstGeom prst="rect">
            <a:avLst/>
          </a:prstGeom>
        </p:spPr>
        <p:txBody>
          <a:bodyPr anchor="t" rtlCol="false" tIns="0" lIns="0" bIns="0" rIns="0">
            <a:spAutoFit/>
          </a:bodyPr>
          <a:lstStyle/>
          <a:p>
            <a:pPr algn="just" marL="446913" indent="-223457" lvl="1">
              <a:lnSpc>
                <a:spcPts val="2898"/>
              </a:lnSpc>
              <a:spcBef>
                <a:spcPct val="0"/>
              </a:spcBef>
              <a:buFont typeface="Arial"/>
              <a:buChar char="•"/>
            </a:pPr>
            <a:r>
              <a:rPr lang="en-US" sz="2070">
                <a:solidFill>
                  <a:srgbClr val="504C44"/>
                </a:solidFill>
                <a:latin typeface="Inter"/>
                <a:ea typeface="Inter"/>
                <a:cs typeface="Inter"/>
                <a:sym typeface="Inter"/>
              </a:rPr>
              <a:t>Nike’s strong brand l</a:t>
            </a:r>
            <a:r>
              <a:rPr lang="en-US" sz="2070">
                <a:solidFill>
                  <a:srgbClr val="504C44"/>
                </a:solidFill>
                <a:latin typeface="Inter"/>
                <a:ea typeface="Inter"/>
                <a:cs typeface="Inter"/>
                <a:sym typeface="Inter"/>
              </a:rPr>
              <a:t>oyalty requires strategic pricing and messaging to address price sensitivity.</a:t>
            </a:r>
          </a:p>
          <a:p>
            <a:pPr algn="just">
              <a:lnSpc>
                <a:spcPts val="2898"/>
              </a:lnSpc>
              <a:spcBef>
                <a:spcPct val="0"/>
              </a:spcBef>
            </a:pPr>
          </a:p>
        </p:txBody>
      </p:sp>
      <p:sp>
        <p:nvSpPr>
          <p:cNvPr name="TextBox 6" id="6"/>
          <p:cNvSpPr txBox="true"/>
          <p:nvPr/>
        </p:nvSpPr>
        <p:spPr>
          <a:xfrm rot="0">
            <a:off x="7095422" y="7753225"/>
            <a:ext cx="10263346" cy="718947"/>
          </a:xfrm>
          <a:prstGeom prst="rect">
            <a:avLst/>
          </a:prstGeom>
        </p:spPr>
        <p:txBody>
          <a:bodyPr anchor="t" rtlCol="false" tIns="0" lIns="0" bIns="0" rIns="0">
            <a:spAutoFit/>
          </a:bodyPr>
          <a:lstStyle/>
          <a:p>
            <a:pPr algn="just" marL="446913" indent="-223457" lvl="1">
              <a:lnSpc>
                <a:spcPts val="2898"/>
              </a:lnSpc>
              <a:buFont typeface="Arial"/>
              <a:buChar char="•"/>
            </a:pPr>
            <a:r>
              <a:rPr lang="en-US" sz="2070">
                <a:solidFill>
                  <a:srgbClr val="504C44"/>
                </a:solidFill>
                <a:latin typeface="Inter"/>
                <a:ea typeface="Inter"/>
                <a:cs typeface="Inter"/>
                <a:sym typeface="Inter"/>
              </a:rPr>
              <a:t>Continuous market assessment is essential for adapting to evolving consumer behaviors.</a:t>
            </a:r>
          </a:p>
        </p:txBody>
      </p:sp>
      <p:sp>
        <p:nvSpPr>
          <p:cNvPr name="Freeform 7" id="7"/>
          <p:cNvSpPr/>
          <p:nvPr/>
        </p:nvSpPr>
        <p:spPr>
          <a:xfrm flipH="false" flipV="false" rot="0">
            <a:off x="7095422" y="2586293"/>
            <a:ext cx="5214557" cy="5214557"/>
          </a:xfrm>
          <a:custGeom>
            <a:avLst/>
            <a:gdLst/>
            <a:ahLst/>
            <a:cxnLst/>
            <a:rect r="r" b="b" t="t" l="l"/>
            <a:pathLst>
              <a:path h="5214557" w="5214557">
                <a:moveTo>
                  <a:pt x="0" y="0"/>
                </a:moveTo>
                <a:lnTo>
                  <a:pt x="5214557" y="0"/>
                </a:lnTo>
                <a:lnTo>
                  <a:pt x="5214557" y="5214557"/>
                </a:lnTo>
                <a:lnTo>
                  <a:pt x="0" y="5214557"/>
                </a:lnTo>
                <a:lnTo>
                  <a:pt x="0" y="0"/>
                </a:lnTo>
                <a:close/>
              </a:path>
            </a:pathLst>
          </a:custGeom>
          <a:blipFill>
            <a:blip r:embed="rId2">
              <a:alphaModFix amt="9999"/>
            </a:blip>
            <a:stretch>
              <a:fillRect l="0" t="0" r="0" b="0"/>
            </a:stretch>
          </a:blipFill>
        </p:spPr>
      </p:sp>
      <p:sp>
        <p:nvSpPr>
          <p:cNvPr name="Freeform 8" id="8"/>
          <p:cNvSpPr/>
          <p:nvPr/>
        </p:nvSpPr>
        <p:spPr>
          <a:xfrm flipH="false" flipV="false" rot="0">
            <a:off x="1277883" y="2703841"/>
            <a:ext cx="5379179" cy="5379179"/>
          </a:xfrm>
          <a:custGeom>
            <a:avLst/>
            <a:gdLst/>
            <a:ahLst/>
            <a:cxnLst/>
            <a:rect r="r" b="b" t="t" l="l"/>
            <a:pathLst>
              <a:path h="5379179" w="5379179">
                <a:moveTo>
                  <a:pt x="0" y="0"/>
                </a:moveTo>
                <a:lnTo>
                  <a:pt x="5379178" y="0"/>
                </a:lnTo>
                <a:lnTo>
                  <a:pt x="5379178" y="5379178"/>
                </a:lnTo>
                <a:lnTo>
                  <a:pt x="0" y="5379178"/>
                </a:lnTo>
                <a:lnTo>
                  <a:pt x="0" y="0"/>
                </a:lnTo>
                <a:close/>
              </a:path>
            </a:pathLst>
          </a:custGeom>
          <a:blipFill>
            <a:blip r:embed="rId3"/>
            <a:stretch>
              <a:fillRect l="0" t="0" r="0" b="0"/>
            </a:stretch>
          </a:blipFill>
        </p:spPr>
      </p:sp>
      <p:sp>
        <p:nvSpPr>
          <p:cNvPr name="TextBox 9" id="9"/>
          <p:cNvSpPr txBox="true"/>
          <p:nvPr/>
        </p:nvSpPr>
        <p:spPr>
          <a:xfrm rot="0">
            <a:off x="7652040" y="2182801"/>
            <a:ext cx="7333302" cy="389255"/>
          </a:xfrm>
          <a:prstGeom prst="rect">
            <a:avLst/>
          </a:prstGeom>
        </p:spPr>
        <p:txBody>
          <a:bodyPr anchor="t" rtlCol="false" tIns="0" lIns="0" bIns="0" rIns="0">
            <a:spAutoFit/>
          </a:bodyPr>
          <a:lstStyle/>
          <a:p>
            <a:pPr algn="l">
              <a:lnSpc>
                <a:spcPts val="3219"/>
              </a:lnSpc>
            </a:pPr>
            <a:r>
              <a:rPr lang="en-US" sz="2299" i="true">
                <a:solidFill>
                  <a:srgbClr val="504C44"/>
                </a:solidFill>
                <a:latin typeface="Inter Italics"/>
                <a:ea typeface="Inter Italics"/>
                <a:cs typeface="Inter Italics"/>
                <a:sym typeface="Inter Italics"/>
              </a:rPr>
              <a:t>Summarizing the Insights and Next Steps</a:t>
            </a:r>
          </a:p>
        </p:txBody>
      </p:sp>
      <p:sp>
        <p:nvSpPr>
          <p:cNvPr name="TextBox 10" id="10"/>
          <p:cNvSpPr txBox="true"/>
          <p:nvPr/>
        </p:nvSpPr>
        <p:spPr>
          <a:xfrm rot="0">
            <a:off x="4893792" y="422276"/>
            <a:ext cx="7333302" cy="606424"/>
          </a:xfrm>
          <a:prstGeom prst="rect">
            <a:avLst/>
          </a:prstGeom>
        </p:spPr>
        <p:txBody>
          <a:bodyPr anchor="t" rtlCol="false" tIns="0" lIns="0" bIns="0" rIns="0">
            <a:spAutoFit/>
          </a:bodyPr>
          <a:lstStyle/>
          <a:p>
            <a:pPr algn="ctr">
              <a:lnSpc>
                <a:spcPts val="4900"/>
              </a:lnSpc>
            </a:pPr>
            <a:r>
              <a:rPr lang="en-US" sz="3500" b="true">
                <a:solidFill>
                  <a:srgbClr val="504C44"/>
                </a:solidFill>
                <a:latin typeface="Baskerville Display PT Bold"/>
                <a:ea typeface="Baskerville Display PT Bold"/>
                <a:cs typeface="Baskerville Display PT Bold"/>
                <a:sym typeface="Baskerville Display PT Bold"/>
              </a:rPr>
              <a:t>Key Takeaways</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sp>
        <p:nvSpPr>
          <p:cNvPr name="Freeform 2" id="2"/>
          <p:cNvSpPr/>
          <p:nvPr/>
        </p:nvSpPr>
        <p:spPr>
          <a:xfrm flipH="false" flipV="false" rot="0">
            <a:off x="450105" y="3784190"/>
            <a:ext cx="5335292" cy="2718620"/>
          </a:xfrm>
          <a:custGeom>
            <a:avLst/>
            <a:gdLst/>
            <a:ahLst/>
            <a:cxnLst/>
            <a:rect r="r" b="b" t="t" l="l"/>
            <a:pathLst>
              <a:path h="2718620" w="5335292">
                <a:moveTo>
                  <a:pt x="0" y="0"/>
                </a:moveTo>
                <a:lnTo>
                  <a:pt x="5335292" y="0"/>
                </a:lnTo>
                <a:lnTo>
                  <a:pt x="5335292" y="2718620"/>
                </a:lnTo>
                <a:lnTo>
                  <a:pt x="0" y="2718620"/>
                </a:lnTo>
                <a:lnTo>
                  <a:pt x="0" y="0"/>
                </a:lnTo>
                <a:close/>
              </a:path>
            </a:pathLst>
          </a:custGeom>
          <a:blipFill>
            <a:blip r:embed="rId2"/>
            <a:stretch>
              <a:fillRect l="0" t="0" r="0" b="0"/>
            </a:stretch>
          </a:blipFill>
        </p:spPr>
      </p:sp>
      <p:sp>
        <p:nvSpPr>
          <p:cNvPr name="TextBox 3" id="3"/>
          <p:cNvSpPr txBox="true"/>
          <p:nvPr/>
        </p:nvSpPr>
        <p:spPr>
          <a:xfrm rot="0">
            <a:off x="6074499" y="2042244"/>
            <a:ext cx="6601530" cy="789305"/>
          </a:xfrm>
          <a:prstGeom prst="rect">
            <a:avLst/>
          </a:prstGeom>
        </p:spPr>
        <p:txBody>
          <a:bodyPr anchor="t" rtlCol="false" tIns="0" lIns="0" bIns="0" rIns="0">
            <a:spAutoFit/>
          </a:bodyPr>
          <a:lstStyle/>
          <a:p>
            <a:pPr algn="l">
              <a:lnSpc>
                <a:spcPts val="3219"/>
              </a:lnSpc>
            </a:pPr>
            <a:r>
              <a:rPr lang="en-US" sz="2299" i="true">
                <a:solidFill>
                  <a:srgbClr val="504C44"/>
                </a:solidFill>
                <a:latin typeface="Inter Italics"/>
                <a:ea typeface="Inter Italics"/>
                <a:cs typeface="Inter Italics"/>
                <a:sym typeface="Inter Italics"/>
              </a:rPr>
              <a:t>Nike’s Path to Continued Market Leadership</a:t>
            </a:r>
          </a:p>
          <a:p>
            <a:pPr algn="l">
              <a:lnSpc>
                <a:spcPts val="3219"/>
              </a:lnSpc>
            </a:pPr>
          </a:p>
        </p:txBody>
      </p:sp>
      <p:sp>
        <p:nvSpPr>
          <p:cNvPr name="TextBox 4" id="4"/>
          <p:cNvSpPr txBox="true"/>
          <p:nvPr/>
        </p:nvSpPr>
        <p:spPr>
          <a:xfrm rot="0">
            <a:off x="6603393" y="683344"/>
            <a:ext cx="4764688" cy="606425"/>
          </a:xfrm>
          <a:prstGeom prst="rect">
            <a:avLst/>
          </a:prstGeom>
        </p:spPr>
        <p:txBody>
          <a:bodyPr anchor="t" rtlCol="false" tIns="0" lIns="0" bIns="0" rIns="0">
            <a:spAutoFit/>
          </a:bodyPr>
          <a:lstStyle/>
          <a:p>
            <a:pPr algn="ctr">
              <a:lnSpc>
                <a:spcPts val="4900"/>
              </a:lnSpc>
            </a:pPr>
            <a:r>
              <a:rPr lang="en-US" b="true" sz="3500" spc="700">
                <a:solidFill>
                  <a:srgbClr val="504C44"/>
                </a:solidFill>
                <a:latin typeface="Baskerville Display PT Bold"/>
                <a:ea typeface="Baskerville Display PT Bold"/>
                <a:cs typeface="Baskerville Display PT Bold"/>
                <a:sym typeface="Baskerville Display PT Bold"/>
              </a:rPr>
              <a:t>CONCLUSION</a:t>
            </a:r>
          </a:p>
        </p:txBody>
      </p:sp>
      <p:sp>
        <p:nvSpPr>
          <p:cNvPr name="TextBox 5" id="5"/>
          <p:cNvSpPr txBox="true"/>
          <p:nvPr/>
        </p:nvSpPr>
        <p:spPr>
          <a:xfrm rot="0">
            <a:off x="6074499" y="3031310"/>
            <a:ext cx="11759961" cy="4803775"/>
          </a:xfrm>
          <a:prstGeom prst="rect">
            <a:avLst/>
          </a:prstGeom>
        </p:spPr>
        <p:txBody>
          <a:bodyPr anchor="t" rtlCol="false" tIns="0" lIns="0" bIns="0" rIns="0">
            <a:spAutoFit/>
          </a:bodyPr>
          <a:lstStyle/>
          <a:p>
            <a:pPr algn="just">
              <a:lnSpc>
                <a:spcPts val="3499"/>
              </a:lnSpc>
            </a:pPr>
            <a:r>
              <a:rPr lang="en-US" sz="2499">
                <a:solidFill>
                  <a:srgbClr val="504C44"/>
                </a:solidFill>
                <a:latin typeface="Inter"/>
                <a:ea typeface="Inter"/>
                <a:cs typeface="Inter"/>
                <a:sym typeface="Inter"/>
              </a:rPr>
              <a:t>This research highlights the significance of market segmentation and positioning in building a strong competitive strategy. Utilizing demographic, psychographic, and behavioral segmentation enables businesses to reach diverse consumer groups more effectively. Perceptual mapping helps refine brand identity and distinguish it from competitors, particularly in the sports footwear market. While Nike maintains strong brand loyalty, addressing price sensitivity through strategic pricing and messaging is crucial. Despite challenges like sample bias and shifting consumer preferences, ongoing market research and predictive modeling are vital for sustaining a competitive edge and adapting to industry trends.</a:t>
            </a:r>
          </a:p>
          <a:p>
            <a:pPr algn="just">
              <a:lnSpc>
                <a:spcPts val="3499"/>
              </a:lnSpc>
              <a:spcBef>
                <a:spcPct val="0"/>
              </a:spcBef>
            </a:pPr>
          </a:p>
        </p:txBody>
      </p:sp>
      <p:sp>
        <p:nvSpPr>
          <p:cNvPr name="Freeform 6" id="6"/>
          <p:cNvSpPr/>
          <p:nvPr/>
        </p:nvSpPr>
        <p:spPr>
          <a:xfrm flipH="false" flipV="false" rot="0">
            <a:off x="7536913" y="2158165"/>
            <a:ext cx="5970671" cy="5970671"/>
          </a:xfrm>
          <a:custGeom>
            <a:avLst/>
            <a:gdLst/>
            <a:ahLst/>
            <a:cxnLst/>
            <a:rect r="r" b="b" t="t" l="l"/>
            <a:pathLst>
              <a:path h="5970671" w="5970671">
                <a:moveTo>
                  <a:pt x="0" y="0"/>
                </a:moveTo>
                <a:lnTo>
                  <a:pt x="5970670" y="0"/>
                </a:lnTo>
                <a:lnTo>
                  <a:pt x="5970670" y="5970670"/>
                </a:lnTo>
                <a:lnTo>
                  <a:pt x="0" y="5970670"/>
                </a:lnTo>
                <a:lnTo>
                  <a:pt x="0" y="0"/>
                </a:lnTo>
                <a:close/>
              </a:path>
            </a:pathLst>
          </a:custGeom>
          <a:blipFill>
            <a:blip r:embed="rId3">
              <a:alphaModFix amt="9999"/>
            </a:blip>
            <a:stretch>
              <a:fillRect l="0" t="0" r="0" b="0"/>
            </a:stretch>
          </a:blipFill>
        </p:spPr>
      </p:sp>
    </p:spTree>
  </p:cSld>
  <p:clrMapOvr>
    <a:masterClrMapping/>
  </p:clrMapOvr>
</p:sld>
</file>

<file path=ppt/slides/slide19.xml><?xml version="1.0" encoding="utf-8"?>
<p:sld xmlns:p="http://schemas.openxmlformats.org/presentationml/2006/main" xmlns:a="http://schemas.openxmlformats.org/drawingml/2006/main">
  <p:cSld>
    <p:bg>
      <p:bgPr>
        <a:solidFill>
          <a:srgbClr val="FDFDFD"/>
        </a:solidFill>
      </p:bgPr>
    </p:bg>
    <p:spTree>
      <p:nvGrpSpPr>
        <p:cNvPr id="1" name=""/>
        <p:cNvGrpSpPr/>
        <p:nvPr/>
      </p:nvGrpSpPr>
      <p:grpSpPr>
        <a:xfrm>
          <a:off x="0" y="0"/>
          <a:ext cx="0" cy="0"/>
          <a:chOff x="0" y="0"/>
          <a:chExt cx="0" cy="0"/>
        </a:xfrm>
      </p:grpSpPr>
      <p:sp>
        <p:nvSpPr>
          <p:cNvPr name="TextBox 2" id="2"/>
          <p:cNvSpPr txBox="true"/>
          <p:nvPr/>
        </p:nvSpPr>
        <p:spPr>
          <a:xfrm rot="0">
            <a:off x="2545034" y="3509880"/>
            <a:ext cx="13197933" cy="2407916"/>
          </a:xfrm>
          <a:prstGeom prst="rect">
            <a:avLst/>
          </a:prstGeom>
        </p:spPr>
        <p:txBody>
          <a:bodyPr anchor="t" rtlCol="false" tIns="0" lIns="0" bIns="0" rIns="0">
            <a:spAutoFit/>
          </a:bodyPr>
          <a:lstStyle/>
          <a:p>
            <a:pPr algn="ctr" marL="0" indent="0" lvl="0">
              <a:lnSpc>
                <a:spcPts val="9299"/>
              </a:lnSpc>
              <a:spcBef>
                <a:spcPct val="0"/>
              </a:spcBef>
            </a:pPr>
            <a:r>
              <a:rPr lang="en-US" b="true" sz="9299" spc="390">
                <a:solidFill>
                  <a:srgbClr val="B76E22"/>
                </a:solidFill>
                <a:latin typeface="Baskerville Display PT Bold"/>
                <a:ea typeface="Baskerville Display PT Bold"/>
                <a:cs typeface="Baskerville Display PT Bold"/>
                <a:sym typeface="Baskerville Display PT Bold"/>
              </a:rPr>
              <a:t>Q &amp; A: OPEN FLOOR FOR DISCUSSION</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43864" y="3903929"/>
            <a:ext cx="3298806" cy="3298806"/>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0" t="-25136" r="0" b="-25136"/>
              </a:stretch>
            </a:blipFill>
          </p:spPr>
        </p:sp>
      </p:grpSp>
      <p:grpSp>
        <p:nvGrpSpPr>
          <p:cNvPr name="Group 4" id="4"/>
          <p:cNvGrpSpPr/>
          <p:nvPr/>
        </p:nvGrpSpPr>
        <p:grpSpPr>
          <a:xfrm rot="0">
            <a:off x="5665152" y="3903929"/>
            <a:ext cx="3298806" cy="3298806"/>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3"/>
              <a:stretch>
                <a:fillRect l="0" t="-25000" r="0" b="-25000"/>
              </a:stretch>
            </a:blipFill>
          </p:spPr>
        </p:sp>
      </p:grpSp>
      <p:grpSp>
        <p:nvGrpSpPr>
          <p:cNvPr name="Group 6" id="6"/>
          <p:cNvGrpSpPr/>
          <p:nvPr/>
        </p:nvGrpSpPr>
        <p:grpSpPr>
          <a:xfrm rot="0">
            <a:off x="10130173" y="3903929"/>
            <a:ext cx="3298806" cy="3298806"/>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4"/>
              <a:stretch>
                <a:fillRect l="0" t="-25136" r="0" b="-25136"/>
              </a:stretch>
            </a:blipFill>
          </p:spPr>
        </p:sp>
      </p:grpSp>
      <p:sp>
        <p:nvSpPr>
          <p:cNvPr name="TextBox 8" id="8"/>
          <p:cNvSpPr txBox="true"/>
          <p:nvPr/>
        </p:nvSpPr>
        <p:spPr>
          <a:xfrm rot="0">
            <a:off x="7066002" y="1328343"/>
            <a:ext cx="3674566" cy="596901"/>
          </a:xfrm>
          <a:prstGeom prst="rect">
            <a:avLst/>
          </a:prstGeom>
        </p:spPr>
        <p:txBody>
          <a:bodyPr anchor="t" rtlCol="false" tIns="0" lIns="0" bIns="0" rIns="0">
            <a:spAutoFit/>
          </a:bodyPr>
          <a:lstStyle/>
          <a:p>
            <a:pPr algn="ctr">
              <a:lnSpc>
                <a:spcPts val="4899"/>
              </a:lnSpc>
              <a:spcBef>
                <a:spcPct val="0"/>
              </a:spcBef>
            </a:pPr>
            <a:r>
              <a:rPr lang="en-US" b="true" sz="3499">
                <a:solidFill>
                  <a:srgbClr val="504C44"/>
                </a:solidFill>
                <a:latin typeface="Baskerville Display PT Bold"/>
                <a:ea typeface="Baskerville Display PT Bold"/>
                <a:cs typeface="Baskerville Display PT Bold"/>
                <a:sym typeface="Baskerville Display PT Bold"/>
              </a:rPr>
              <a:t>Today’s Presenters</a:t>
            </a:r>
          </a:p>
        </p:txBody>
      </p:sp>
      <p:sp>
        <p:nvSpPr>
          <p:cNvPr name="TextBox 9" id="9"/>
          <p:cNvSpPr txBox="true"/>
          <p:nvPr/>
        </p:nvSpPr>
        <p:spPr>
          <a:xfrm rot="0">
            <a:off x="1288647" y="8132431"/>
            <a:ext cx="2809239" cy="349250"/>
          </a:xfrm>
          <a:prstGeom prst="rect">
            <a:avLst/>
          </a:prstGeom>
        </p:spPr>
        <p:txBody>
          <a:bodyPr anchor="t" rtlCol="false" tIns="0" lIns="0" bIns="0" rIns="0">
            <a:spAutoFit/>
          </a:bodyPr>
          <a:lstStyle/>
          <a:p>
            <a:pPr algn="ctr">
              <a:lnSpc>
                <a:spcPts val="2800"/>
              </a:lnSpc>
              <a:spcBef>
                <a:spcPct val="0"/>
              </a:spcBef>
            </a:pPr>
            <a:r>
              <a:rPr lang="en-US" sz="2000">
                <a:solidFill>
                  <a:srgbClr val="504C44"/>
                </a:solidFill>
                <a:latin typeface="Inter"/>
                <a:ea typeface="Inter"/>
                <a:cs typeface="Inter"/>
                <a:sym typeface="Inter"/>
              </a:rPr>
              <a:t>Jackson Rose</a:t>
            </a:r>
          </a:p>
        </p:txBody>
      </p:sp>
      <p:sp>
        <p:nvSpPr>
          <p:cNvPr name="TextBox 10" id="10"/>
          <p:cNvSpPr txBox="true"/>
          <p:nvPr/>
        </p:nvSpPr>
        <p:spPr>
          <a:xfrm rot="0">
            <a:off x="5832167" y="8132431"/>
            <a:ext cx="2809239" cy="349250"/>
          </a:xfrm>
          <a:prstGeom prst="rect">
            <a:avLst/>
          </a:prstGeom>
        </p:spPr>
        <p:txBody>
          <a:bodyPr anchor="t" rtlCol="false" tIns="0" lIns="0" bIns="0" rIns="0">
            <a:spAutoFit/>
          </a:bodyPr>
          <a:lstStyle/>
          <a:p>
            <a:pPr algn="ctr">
              <a:lnSpc>
                <a:spcPts val="2800"/>
              </a:lnSpc>
              <a:spcBef>
                <a:spcPct val="0"/>
              </a:spcBef>
            </a:pPr>
            <a:r>
              <a:rPr lang="en-US" sz="2000">
                <a:solidFill>
                  <a:srgbClr val="504C44"/>
                </a:solidFill>
                <a:latin typeface="Inter"/>
                <a:ea typeface="Inter"/>
                <a:cs typeface="Inter"/>
                <a:sym typeface="Inter"/>
              </a:rPr>
              <a:t>Harsha Mishra </a:t>
            </a:r>
          </a:p>
        </p:txBody>
      </p:sp>
      <p:sp>
        <p:nvSpPr>
          <p:cNvPr name="TextBox 11" id="11"/>
          <p:cNvSpPr txBox="true"/>
          <p:nvPr/>
        </p:nvSpPr>
        <p:spPr>
          <a:xfrm rot="0">
            <a:off x="10374956" y="8132431"/>
            <a:ext cx="2809239" cy="349250"/>
          </a:xfrm>
          <a:prstGeom prst="rect">
            <a:avLst/>
          </a:prstGeom>
        </p:spPr>
        <p:txBody>
          <a:bodyPr anchor="t" rtlCol="false" tIns="0" lIns="0" bIns="0" rIns="0">
            <a:spAutoFit/>
          </a:bodyPr>
          <a:lstStyle/>
          <a:p>
            <a:pPr algn="ctr">
              <a:lnSpc>
                <a:spcPts val="2800"/>
              </a:lnSpc>
              <a:spcBef>
                <a:spcPct val="0"/>
              </a:spcBef>
            </a:pPr>
            <a:r>
              <a:rPr lang="en-US" sz="2000">
                <a:solidFill>
                  <a:srgbClr val="504C44"/>
                </a:solidFill>
                <a:latin typeface="Inter"/>
                <a:ea typeface="Inter"/>
                <a:cs typeface="Inter"/>
                <a:sym typeface="Inter"/>
              </a:rPr>
              <a:t>Parv Khandelwal</a:t>
            </a:r>
          </a:p>
        </p:txBody>
      </p:sp>
      <p:sp>
        <p:nvSpPr>
          <p:cNvPr name="TextBox 12" id="12"/>
          <p:cNvSpPr txBox="true"/>
          <p:nvPr/>
        </p:nvSpPr>
        <p:spPr>
          <a:xfrm rot="0">
            <a:off x="14919207" y="8132431"/>
            <a:ext cx="2809239" cy="349250"/>
          </a:xfrm>
          <a:prstGeom prst="rect">
            <a:avLst/>
          </a:prstGeom>
        </p:spPr>
        <p:txBody>
          <a:bodyPr anchor="t" rtlCol="false" tIns="0" lIns="0" bIns="0" rIns="0">
            <a:spAutoFit/>
          </a:bodyPr>
          <a:lstStyle/>
          <a:p>
            <a:pPr algn="ctr">
              <a:lnSpc>
                <a:spcPts val="2800"/>
              </a:lnSpc>
              <a:spcBef>
                <a:spcPct val="0"/>
              </a:spcBef>
            </a:pPr>
            <a:r>
              <a:rPr lang="en-US" sz="2000">
                <a:solidFill>
                  <a:srgbClr val="504C44"/>
                </a:solidFill>
                <a:latin typeface="Inter"/>
                <a:ea typeface="Inter"/>
                <a:cs typeface="Inter"/>
                <a:sym typeface="Inter"/>
              </a:rPr>
              <a:t>Venkat</a:t>
            </a:r>
          </a:p>
        </p:txBody>
      </p:sp>
      <p:grpSp>
        <p:nvGrpSpPr>
          <p:cNvPr name="Group 13" id="13"/>
          <p:cNvGrpSpPr/>
          <p:nvPr/>
        </p:nvGrpSpPr>
        <p:grpSpPr>
          <a:xfrm rot="0">
            <a:off x="14429641" y="3903929"/>
            <a:ext cx="3298806" cy="3298806"/>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5"/>
              <a:stretch>
                <a:fillRect l="0" t="-25966" r="0" b="-25966"/>
              </a:stretch>
            </a:blipFill>
          </p:spPr>
        </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sp>
        <p:nvSpPr>
          <p:cNvPr name="TextBox 2" id="2"/>
          <p:cNvSpPr txBox="true"/>
          <p:nvPr/>
        </p:nvSpPr>
        <p:spPr>
          <a:xfrm rot="0">
            <a:off x="1774612" y="3259150"/>
            <a:ext cx="1135110" cy="929037"/>
          </a:xfrm>
          <a:prstGeom prst="rect">
            <a:avLst/>
          </a:prstGeom>
        </p:spPr>
        <p:txBody>
          <a:bodyPr anchor="t" rtlCol="false" tIns="0" lIns="0" bIns="0" rIns="0">
            <a:spAutoFit/>
          </a:bodyPr>
          <a:lstStyle/>
          <a:p>
            <a:pPr algn="ctr">
              <a:lnSpc>
                <a:spcPts val="7593"/>
              </a:lnSpc>
            </a:pPr>
            <a:r>
              <a:rPr lang="en-US" sz="5423">
                <a:solidFill>
                  <a:srgbClr val="504C44">
                    <a:alpha val="19608"/>
                  </a:srgbClr>
                </a:solidFill>
                <a:latin typeface="Inter"/>
                <a:ea typeface="Inter"/>
                <a:cs typeface="Inter"/>
                <a:sym typeface="Inter"/>
              </a:rPr>
              <a:t>01</a:t>
            </a:r>
          </a:p>
        </p:txBody>
      </p:sp>
      <p:sp>
        <p:nvSpPr>
          <p:cNvPr name="TextBox 3" id="3"/>
          <p:cNvSpPr txBox="true"/>
          <p:nvPr/>
        </p:nvSpPr>
        <p:spPr>
          <a:xfrm rot="0">
            <a:off x="1646482" y="4702537"/>
            <a:ext cx="1135110" cy="929037"/>
          </a:xfrm>
          <a:prstGeom prst="rect">
            <a:avLst/>
          </a:prstGeom>
        </p:spPr>
        <p:txBody>
          <a:bodyPr anchor="t" rtlCol="false" tIns="0" lIns="0" bIns="0" rIns="0">
            <a:spAutoFit/>
          </a:bodyPr>
          <a:lstStyle/>
          <a:p>
            <a:pPr algn="ctr">
              <a:lnSpc>
                <a:spcPts val="7593"/>
              </a:lnSpc>
            </a:pPr>
            <a:r>
              <a:rPr lang="en-US" sz="5423">
                <a:solidFill>
                  <a:srgbClr val="504C44">
                    <a:alpha val="19608"/>
                  </a:srgbClr>
                </a:solidFill>
                <a:latin typeface="Inter"/>
                <a:ea typeface="Inter"/>
                <a:cs typeface="Inter"/>
                <a:sym typeface="Inter"/>
              </a:rPr>
              <a:t>02</a:t>
            </a:r>
          </a:p>
        </p:txBody>
      </p:sp>
      <p:sp>
        <p:nvSpPr>
          <p:cNvPr name="TextBox 4" id="4"/>
          <p:cNvSpPr txBox="true"/>
          <p:nvPr/>
        </p:nvSpPr>
        <p:spPr>
          <a:xfrm rot="0">
            <a:off x="2909722" y="7438451"/>
            <a:ext cx="5827114" cy="365760"/>
          </a:xfrm>
          <a:prstGeom prst="rect">
            <a:avLst/>
          </a:prstGeom>
        </p:spPr>
        <p:txBody>
          <a:bodyPr anchor="t" rtlCol="false" tIns="0" lIns="0" bIns="0" rIns="0">
            <a:spAutoFit/>
          </a:bodyPr>
          <a:lstStyle/>
          <a:p>
            <a:pPr algn="l">
              <a:lnSpc>
                <a:spcPts val="2940"/>
              </a:lnSpc>
            </a:pPr>
            <a:r>
              <a:rPr lang="en-US" sz="2100">
                <a:solidFill>
                  <a:srgbClr val="000000"/>
                </a:solidFill>
                <a:latin typeface="Inter"/>
                <a:ea typeface="Inter"/>
                <a:cs typeface="Inter"/>
                <a:sym typeface="Inter"/>
              </a:rPr>
              <a:t>Competitor Overview</a:t>
            </a:r>
          </a:p>
        </p:txBody>
      </p:sp>
      <p:sp>
        <p:nvSpPr>
          <p:cNvPr name="TextBox 5" id="5"/>
          <p:cNvSpPr txBox="true"/>
          <p:nvPr/>
        </p:nvSpPr>
        <p:spPr>
          <a:xfrm rot="0">
            <a:off x="1646482" y="5915387"/>
            <a:ext cx="1135110" cy="929037"/>
          </a:xfrm>
          <a:prstGeom prst="rect">
            <a:avLst/>
          </a:prstGeom>
        </p:spPr>
        <p:txBody>
          <a:bodyPr anchor="t" rtlCol="false" tIns="0" lIns="0" bIns="0" rIns="0">
            <a:spAutoFit/>
          </a:bodyPr>
          <a:lstStyle/>
          <a:p>
            <a:pPr algn="ctr">
              <a:lnSpc>
                <a:spcPts val="7593"/>
              </a:lnSpc>
            </a:pPr>
            <a:r>
              <a:rPr lang="en-US" sz="5423">
                <a:solidFill>
                  <a:srgbClr val="504C44">
                    <a:alpha val="19608"/>
                  </a:srgbClr>
                </a:solidFill>
                <a:latin typeface="Inter"/>
                <a:ea typeface="Inter"/>
                <a:cs typeface="Inter"/>
                <a:sym typeface="Inter"/>
              </a:rPr>
              <a:t>03</a:t>
            </a:r>
          </a:p>
        </p:txBody>
      </p:sp>
      <p:sp>
        <p:nvSpPr>
          <p:cNvPr name="TextBox 6" id="6"/>
          <p:cNvSpPr txBox="true"/>
          <p:nvPr/>
        </p:nvSpPr>
        <p:spPr>
          <a:xfrm rot="0">
            <a:off x="2909722" y="6206812"/>
            <a:ext cx="5827114" cy="365760"/>
          </a:xfrm>
          <a:prstGeom prst="rect">
            <a:avLst/>
          </a:prstGeom>
        </p:spPr>
        <p:txBody>
          <a:bodyPr anchor="t" rtlCol="false" tIns="0" lIns="0" bIns="0" rIns="0">
            <a:spAutoFit/>
          </a:bodyPr>
          <a:lstStyle/>
          <a:p>
            <a:pPr algn="l">
              <a:lnSpc>
                <a:spcPts val="2940"/>
              </a:lnSpc>
            </a:pPr>
            <a:r>
              <a:rPr lang="en-US" sz="2100">
                <a:solidFill>
                  <a:srgbClr val="000000"/>
                </a:solidFill>
                <a:latin typeface="Inter"/>
                <a:ea typeface="Inter"/>
                <a:cs typeface="Inter"/>
                <a:sym typeface="Inter"/>
              </a:rPr>
              <a:t>Current Situation Analysis</a:t>
            </a:r>
          </a:p>
        </p:txBody>
      </p:sp>
      <p:sp>
        <p:nvSpPr>
          <p:cNvPr name="TextBox 7" id="7"/>
          <p:cNvSpPr txBox="true"/>
          <p:nvPr/>
        </p:nvSpPr>
        <p:spPr>
          <a:xfrm rot="0">
            <a:off x="1646482" y="7128237"/>
            <a:ext cx="1135110" cy="929037"/>
          </a:xfrm>
          <a:prstGeom prst="rect">
            <a:avLst/>
          </a:prstGeom>
        </p:spPr>
        <p:txBody>
          <a:bodyPr anchor="t" rtlCol="false" tIns="0" lIns="0" bIns="0" rIns="0">
            <a:spAutoFit/>
          </a:bodyPr>
          <a:lstStyle/>
          <a:p>
            <a:pPr algn="ctr">
              <a:lnSpc>
                <a:spcPts val="7593"/>
              </a:lnSpc>
            </a:pPr>
            <a:r>
              <a:rPr lang="en-US" sz="5423">
                <a:solidFill>
                  <a:srgbClr val="504C44">
                    <a:alpha val="19608"/>
                  </a:srgbClr>
                </a:solidFill>
                <a:latin typeface="Inter"/>
                <a:ea typeface="Inter"/>
                <a:cs typeface="Inter"/>
                <a:sym typeface="Inter"/>
              </a:rPr>
              <a:t>04</a:t>
            </a:r>
          </a:p>
        </p:txBody>
      </p:sp>
      <p:sp>
        <p:nvSpPr>
          <p:cNvPr name="TextBox 8" id="8"/>
          <p:cNvSpPr txBox="true"/>
          <p:nvPr/>
        </p:nvSpPr>
        <p:spPr>
          <a:xfrm rot="0">
            <a:off x="4521994" y="1738085"/>
            <a:ext cx="9244012" cy="606425"/>
          </a:xfrm>
          <a:prstGeom prst="rect">
            <a:avLst/>
          </a:prstGeom>
        </p:spPr>
        <p:txBody>
          <a:bodyPr anchor="t" rtlCol="false" tIns="0" lIns="0" bIns="0" rIns="0">
            <a:spAutoFit/>
          </a:bodyPr>
          <a:lstStyle/>
          <a:p>
            <a:pPr algn="ctr">
              <a:lnSpc>
                <a:spcPts val="4900"/>
              </a:lnSpc>
            </a:pPr>
            <a:r>
              <a:rPr lang="en-US" b="true" sz="3500" spc="700">
                <a:solidFill>
                  <a:srgbClr val="000000"/>
                </a:solidFill>
                <a:latin typeface="Baskerville Display PT Bold"/>
                <a:ea typeface="Baskerville Display PT Bold"/>
                <a:cs typeface="Baskerville Display PT Bold"/>
                <a:sym typeface="Baskerville Display PT Bold"/>
              </a:rPr>
              <a:t>AGENDA</a:t>
            </a:r>
          </a:p>
        </p:txBody>
      </p:sp>
      <p:sp>
        <p:nvSpPr>
          <p:cNvPr name="TextBox 9" id="9"/>
          <p:cNvSpPr txBox="true"/>
          <p:nvPr/>
        </p:nvSpPr>
        <p:spPr>
          <a:xfrm rot="0">
            <a:off x="12256734" y="3390687"/>
            <a:ext cx="5827114" cy="365760"/>
          </a:xfrm>
          <a:prstGeom prst="rect">
            <a:avLst/>
          </a:prstGeom>
        </p:spPr>
        <p:txBody>
          <a:bodyPr anchor="t" rtlCol="false" tIns="0" lIns="0" bIns="0" rIns="0">
            <a:spAutoFit/>
          </a:bodyPr>
          <a:lstStyle/>
          <a:p>
            <a:pPr algn="l">
              <a:lnSpc>
                <a:spcPts val="2940"/>
              </a:lnSpc>
            </a:pPr>
            <a:r>
              <a:rPr lang="en-US" sz="2100">
                <a:solidFill>
                  <a:srgbClr val="000000"/>
                </a:solidFill>
                <a:latin typeface="Inter"/>
                <a:ea typeface="Inter"/>
                <a:cs typeface="Inter"/>
                <a:sym typeface="Inter"/>
              </a:rPr>
              <a:t>Data Collection Approach</a:t>
            </a:r>
          </a:p>
        </p:txBody>
      </p:sp>
      <p:sp>
        <p:nvSpPr>
          <p:cNvPr name="TextBox 10" id="10"/>
          <p:cNvSpPr txBox="true"/>
          <p:nvPr/>
        </p:nvSpPr>
        <p:spPr>
          <a:xfrm rot="0">
            <a:off x="10887951" y="3080474"/>
            <a:ext cx="1135110" cy="929037"/>
          </a:xfrm>
          <a:prstGeom prst="rect">
            <a:avLst/>
          </a:prstGeom>
        </p:spPr>
        <p:txBody>
          <a:bodyPr anchor="t" rtlCol="false" tIns="0" lIns="0" bIns="0" rIns="0">
            <a:spAutoFit/>
          </a:bodyPr>
          <a:lstStyle/>
          <a:p>
            <a:pPr algn="ctr">
              <a:lnSpc>
                <a:spcPts val="7593"/>
              </a:lnSpc>
            </a:pPr>
            <a:r>
              <a:rPr lang="en-US" sz="5423">
                <a:solidFill>
                  <a:srgbClr val="504C44">
                    <a:alpha val="19608"/>
                  </a:srgbClr>
                </a:solidFill>
                <a:latin typeface="Inter"/>
                <a:ea typeface="Inter"/>
                <a:cs typeface="Inter"/>
                <a:sym typeface="Inter"/>
              </a:rPr>
              <a:t>05</a:t>
            </a:r>
          </a:p>
        </p:txBody>
      </p:sp>
      <p:sp>
        <p:nvSpPr>
          <p:cNvPr name="TextBox 11" id="11"/>
          <p:cNvSpPr txBox="true"/>
          <p:nvPr/>
        </p:nvSpPr>
        <p:spPr>
          <a:xfrm rot="0">
            <a:off x="12256734" y="4936807"/>
            <a:ext cx="5827114" cy="365760"/>
          </a:xfrm>
          <a:prstGeom prst="rect">
            <a:avLst/>
          </a:prstGeom>
        </p:spPr>
        <p:txBody>
          <a:bodyPr anchor="t" rtlCol="false" tIns="0" lIns="0" bIns="0" rIns="0">
            <a:spAutoFit/>
          </a:bodyPr>
          <a:lstStyle/>
          <a:p>
            <a:pPr algn="l">
              <a:lnSpc>
                <a:spcPts val="2940"/>
              </a:lnSpc>
            </a:pPr>
            <a:r>
              <a:rPr lang="en-US" sz="2100">
                <a:solidFill>
                  <a:srgbClr val="000000"/>
                </a:solidFill>
                <a:latin typeface="Inter"/>
                <a:ea typeface="Inter"/>
                <a:cs typeface="Inter"/>
                <a:sym typeface="Inter"/>
              </a:rPr>
              <a:t>Strategic Recommendations</a:t>
            </a:r>
          </a:p>
        </p:txBody>
      </p:sp>
      <p:sp>
        <p:nvSpPr>
          <p:cNvPr name="TextBox 12" id="12"/>
          <p:cNvSpPr txBox="true"/>
          <p:nvPr/>
        </p:nvSpPr>
        <p:spPr>
          <a:xfrm rot="0">
            <a:off x="10887951" y="4626594"/>
            <a:ext cx="1135110" cy="929037"/>
          </a:xfrm>
          <a:prstGeom prst="rect">
            <a:avLst/>
          </a:prstGeom>
        </p:spPr>
        <p:txBody>
          <a:bodyPr anchor="t" rtlCol="false" tIns="0" lIns="0" bIns="0" rIns="0">
            <a:spAutoFit/>
          </a:bodyPr>
          <a:lstStyle/>
          <a:p>
            <a:pPr algn="ctr">
              <a:lnSpc>
                <a:spcPts val="7593"/>
              </a:lnSpc>
            </a:pPr>
            <a:r>
              <a:rPr lang="en-US" sz="5423">
                <a:solidFill>
                  <a:srgbClr val="504C44">
                    <a:alpha val="19608"/>
                  </a:srgbClr>
                </a:solidFill>
                <a:latin typeface="Inter"/>
                <a:ea typeface="Inter"/>
                <a:cs typeface="Inter"/>
                <a:sym typeface="Inter"/>
              </a:rPr>
              <a:t>06</a:t>
            </a:r>
          </a:p>
        </p:txBody>
      </p:sp>
      <p:sp>
        <p:nvSpPr>
          <p:cNvPr name="TextBox 13" id="13"/>
          <p:cNvSpPr txBox="true"/>
          <p:nvPr/>
        </p:nvSpPr>
        <p:spPr>
          <a:xfrm rot="0">
            <a:off x="12460886" y="6208456"/>
            <a:ext cx="5827114" cy="365760"/>
          </a:xfrm>
          <a:prstGeom prst="rect">
            <a:avLst/>
          </a:prstGeom>
        </p:spPr>
        <p:txBody>
          <a:bodyPr anchor="t" rtlCol="false" tIns="0" lIns="0" bIns="0" rIns="0">
            <a:spAutoFit/>
          </a:bodyPr>
          <a:lstStyle/>
          <a:p>
            <a:pPr algn="l">
              <a:lnSpc>
                <a:spcPts val="2940"/>
              </a:lnSpc>
            </a:pPr>
            <a:r>
              <a:rPr lang="en-US" sz="2100">
                <a:solidFill>
                  <a:srgbClr val="000000"/>
                </a:solidFill>
                <a:latin typeface="Inter"/>
                <a:ea typeface="Inter"/>
                <a:cs typeface="Inter"/>
                <a:sym typeface="Inter"/>
              </a:rPr>
              <a:t>Key Takeaways</a:t>
            </a:r>
          </a:p>
        </p:txBody>
      </p:sp>
      <p:sp>
        <p:nvSpPr>
          <p:cNvPr name="TextBox 14" id="14"/>
          <p:cNvSpPr txBox="true"/>
          <p:nvPr/>
        </p:nvSpPr>
        <p:spPr>
          <a:xfrm rot="0">
            <a:off x="10887951" y="5896599"/>
            <a:ext cx="1135110" cy="929037"/>
          </a:xfrm>
          <a:prstGeom prst="rect">
            <a:avLst/>
          </a:prstGeom>
        </p:spPr>
        <p:txBody>
          <a:bodyPr anchor="t" rtlCol="false" tIns="0" lIns="0" bIns="0" rIns="0">
            <a:spAutoFit/>
          </a:bodyPr>
          <a:lstStyle/>
          <a:p>
            <a:pPr algn="ctr">
              <a:lnSpc>
                <a:spcPts val="7593"/>
              </a:lnSpc>
            </a:pPr>
            <a:r>
              <a:rPr lang="en-US" sz="5423">
                <a:solidFill>
                  <a:srgbClr val="504C44">
                    <a:alpha val="19608"/>
                  </a:srgbClr>
                </a:solidFill>
                <a:latin typeface="Inter"/>
                <a:ea typeface="Inter"/>
                <a:cs typeface="Inter"/>
                <a:sym typeface="Inter"/>
              </a:rPr>
              <a:t>07</a:t>
            </a:r>
          </a:p>
        </p:txBody>
      </p:sp>
      <p:sp>
        <p:nvSpPr>
          <p:cNvPr name="TextBox 15" id="15"/>
          <p:cNvSpPr txBox="true"/>
          <p:nvPr/>
        </p:nvSpPr>
        <p:spPr>
          <a:xfrm rot="0">
            <a:off x="12460886" y="7279384"/>
            <a:ext cx="5827114" cy="365760"/>
          </a:xfrm>
          <a:prstGeom prst="rect">
            <a:avLst/>
          </a:prstGeom>
        </p:spPr>
        <p:txBody>
          <a:bodyPr anchor="t" rtlCol="false" tIns="0" lIns="0" bIns="0" rIns="0">
            <a:spAutoFit/>
          </a:bodyPr>
          <a:lstStyle/>
          <a:p>
            <a:pPr algn="l">
              <a:lnSpc>
                <a:spcPts val="2940"/>
              </a:lnSpc>
            </a:pPr>
            <a:r>
              <a:rPr lang="en-US" sz="2100">
                <a:solidFill>
                  <a:srgbClr val="000000"/>
                </a:solidFill>
                <a:latin typeface="Inter"/>
                <a:ea typeface="Inter"/>
                <a:cs typeface="Inter"/>
                <a:sym typeface="Inter"/>
              </a:rPr>
              <a:t>Conclusion</a:t>
            </a:r>
          </a:p>
        </p:txBody>
      </p:sp>
      <p:sp>
        <p:nvSpPr>
          <p:cNvPr name="TextBox 16" id="16"/>
          <p:cNvSpPr txBox="true"/>
          <p:nvPr/>
        </p:nvSpPr>
        <p:spPr>
          <a:xfrm rot="0">
            <a:off x="10887951" y="7128237"/>
            <a:ext cx="1135110" cy="929037"/>
          </a:xfrm>
          <a:prstGeom prst="rect">
            <a:avLst/>
          </a:prstGeom>
        </p:spPr>
        <p:txBody>
          <a:bodyPr anchor="t" rtlCol="false" tIns="0" lIns="0" bIns="0" rIns="0">
            <a:spAutoFit/>
          </a:bodyPr>
          <a:lstStyle/>
          <a:p>
            <a:pPr algn="ctr">
              <a:lnSpc>
                <a:spcPts val="7593"/>
              </a:lnSpc>
            </a:pPr>
            <a:r>
              <a:rPr lang="en-US" sz="5423">
                <a:solidFill>
                  <a:srgbClr val="504C44">
                    <a:alpha val="19608"/>
                  </a:srgbClr>
                </a:solidFill>
                <a:latin typeface="Inter"/>
                <a:ea typeface="Inter"/>
                <a:cs typeface="Inter"/>
                <a:sym typeface="Inter"/>
              </a:rPr>
              <a:t>08</a:t>
            </a:r>
          </a:p>
        </p:txBody>
      </p:sp>
      <p:sp>
        <p:nvSpPr>
          <p:cNvPr name="TextBox 17" id="17"/>
          <p:cNvSpPr txBox="true"/>
          <p:nvPr/>
        </p:nvSpPr>
        <p:spPr>
          <a:xfrm rot="0">
            <a:off x="2909722" y="3549755"/>
            <a:ext cx="5827114" cy="365760"/>
          </a:xfrm>
          <a:prstGeom prst="rect">
            <a:avLst/>
          </a:prstGeom>
        </p:spPr>
        <p:txBody>
          <a:bodyPr anchor="t" rtlCol="false" tIns="0" lIns="0" bIns="0" rIns="0">
            <a:spAutoFit/>
          </a:bodyPr>
          <a:lstStyle/>
          <a:p>
            <a:pPr algn="l">
              <a:lnSpc>
                <a:spcPts val="2940"/>
              </a:lnSpc>
            </a:pPr>
            <a:r>
              <a:rPr lang="en-US" sz="2100">
                <a:solidFill>
                  <a:srgbClr val="000000"/>
                </a:solidFill>
                <a:latin typeface="Inter"/>
                <a:ea typeface="Inter"/>
                <a:cs typeface="Inter"/>
                <a:sym typeface="Inter"/>
              </a:rPr>
              <a:t>Executive Summary </a:t>
            </a:r>
          </a:p>
        </p:txBody>
      </p:sp>
      <p:sp>
        <p:nvSpPr>
          <p:cNvPr name="TextBox 18" id="18"/>
          <p:cNvSpPr txBox="true"/>
          <p:nvPr/>
        </p:nvSpPr>
        <p:spPr>
          <a:xfrm rot="0">
            <a:off x="2909722" y="4997700"/>
            <a:ext cx="5827114" cy="365760"/>
          </a:xfrm>
          <a:prstGeom prst="rect">
            <a:avLst/>
          </a:prstGeom>
        </p:spPr>
        <p:txBody>
          <a:bodyPr anchor="t" rtlCol="false" tIns="0" lIns="0" bIns="0" rIns="0">
            <a:spAutoFit/>
          </a:bodyPr>
          <a:lstStyle/>
          <a:p>
            <a:pPr algn="l">
              <a:lnSpc>
                <a:spcPts val="2940"/>
              </a:lnSpc>
            </a:pPr>
            <a:r>
              <a:rPr lang="en-US" sz="2100">
                <a:solidFill>
                  <a:srgbClr val="000000"/>
                </a:solidFill>
                <a:latin typeface="Inter"/>
                <a:ea typeface="Inter"/>
                <a:cs typeface="Inter"/>
                <a:sym typeface="Inter"/>
              </a:rPr>
              <a:t>Market Position </a:t>
            </a:r>
          </a:p>
        </p:txBody>
      </p:sp>
      <p:sp>
        <p:nvSpPr>
          <p:cNvPr name="Freeform 19" id="19"/>
          <p:cNvSpPr/>
          <p:nvPr/>
        </p:nvSpPr>
        <p:spPr>
          <a:xfrm flipH="false" flipV="false" rot="0">
            <a:off x="6052391" y="2317232"/>
            <a:ext cx="5970671" cy="5970671"/>
          </a:xfrm>
          <a:custGeom>
            <a:avLst/>
            <a:gdLst/>
            <a:ahLst/>
            <a:cxnLst/>
            <a:rect r="r" b="b" t="t" l="l"/>
            <a:pathLst>
              <a:path h="5970671" w="5970671">
                <a:moveTo>
                  <a:pt x="0" y="0"/>
                </a:moveTo>
                <a:lnTo>
                  <a:pt x="5970671" y="0"/>
                </a:lnTo>
                <a:lnTo>
                  <a:pt x="5970671" y="5970671"/>
                </a:lnTo>
                <a:lnTo>
                  <a:pt x="0" y="5970671"/>
                </a:lnTo>
                <a:lnTo>
                  <a:pt x="0" y="0"/>
                </a:lnTo>
                <a:close/>
              </a:path>
            </a:pathLst>
          </a:custGeom>
          <a:blipFill>
            <a:blip r:embed="rId2">
              <a:alphaModFix amt="9999"/>
            </a:blip>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sp>
        <p:nvSpPr>
          <p:cNvPr name="Freeform 2" id="2"/>
          <p:cNvSpPr/>
          <p:nvPr/>
        </p:nvSpPr>
        <p:spPr>
          <a:xfrm flipH="false" flipV="false" rot="0">
            <a:off x="1919708" y="2420509"/>
            <a:ext cx="4827662" cy="4827662"/>
          </a:xfrm>
          <a:custGeom>
            <a:avLst/>
            <a:gdLst/>
            <a:ahLst/>
            <a:cxnLst/>
            <a:rect r="r" b="b" t="t" l="l"/>
            <a:pathLst>
              <a:path h="4827662" w="4827662">
                <a:moveTo>
                  <a:pt x="0" y="0"/>
                </a:moveTo>
                <a:lnTo>
                  <a:pt x="4827662" y="0"/>
                </a:lnTo>
                <a:lnTo>
                  <a:pt x="4827662" y="4827662"/>
                </a:lnTo>
                <a:lnTo>
                  <a:pt x="0" y="4827662"/>
                </a:lnTo>
                <a:lnTo>
                  <a:pt x="0" y="0"/>
                </a:lnTo>
                <a:close/>
              </a:path>
            </a:pathLst>
          </a:custGeom>
          <a:blipFill>
            <a:blip r:embed="rId2">
              <a:alphaModFix amt="92000"/>
            </a:blip>
            <a:stretch>
              <a:fillRect l="0" t="0" r="0" b="0"/>
            </a:stretch>
          </a:blipFill>
        </p:spPr>
      </p:sp>
      <p:sp>
        <p:nvSpPr>
          <p:cNvPr name="TextBox 3" id="3"/>
          <p:cNvSpPr txBox="true"/>
          <p:nvPr/>
        </p:nvSpPr>
        <p:spPr>
          <a:xfrm rot="0">
            <a:off x="8653664" y="4051895"/>
            <a:ext cx="7829740" cy="3521075"/>
          </a:xfrm>
          <a:prstGeom prst="rect">
            <a:avLst/>
          </a:prstGeom>
        </p:spPr>
        <p:txBody>
          <a:bodyPr anchor="t" rtlCol="false" tIns="0" lIns="0" bIns="0" rIns="0">
            <a:spAutoFit/>
          </a:bodyPr>
          <a:lstStyle/>
          <a:p>
            <a:pPr algn="l">
              <a:lnSpc>
                <a:spcPts val="2800"/>
              </a:lnSpc>
            </a:pPr>
            <a:r>
              <a:rPr lang="en-US" sz="2000">
                <a:solidFill>
                  <a:srgbClr val="504C44"/>
                </a:solidFill>
                <a:latin typeface="Inter"/>
                <a:ea typeface="Inter"/>
                <a:cs typeface="Inter"/>
                <a:sym typeface="Inter"/>
              </a:rPr>
              <a:t>Nike is a globally recognized brand known for its athletic, community-focused, and comfort-driven footwear and apparel. However, despite its strong reputation, there is always room for growth. Every day, Nike faces fierce competition in the footwear and apparel industry.</a:t>
            </a:r>
          </a:p>
          <a:p>
            <a:pPr algn="l">
              <a:lnSpc>
                <a:spcPts val="2800"/>
              </a:lnSpc>
            </a:pPr>
          </a:p>
          <a:p>
            <a:pPr algn="l">
              <a:lnSpc>
                <a:spcPts val="2800"/>
              </a:lnSpc>
            </a:pPr>
            <a:r>
              <a:rPr lang="en-US" sz="2000">
                <a:solidFill>
                  <a:srgbClr val="504C44"/>
                </a:solidFill>
                <a:latin typeface="Inter"/>
                <a:ea typeface="Inter"/>
                <a:cs typeface="Inter"/>
                <a:sym typeface="Inter"/>
              </a:rPr>
              <a:t>Our goal is to analyze market segmentation data to identify Nike’s strengths, helping the company make informed decisions on where to invest and expand its market presence.</a:t>
            </a:r>
          </a:p>
          <a:p>
            <a:pPr algn="l">
              <a:lnSpc>
                <a:spcPts val="2800"/>
              </a:lnSpc>
            </a:pPr>
          </a:p>
        </p:txBody>
      </p:sp>
      <p:sp>
        <p:nvSpPr>
          <p:cNvPr name="TextBox 4" id="4"/>
          <p:cNvSpPr txBox="true"/>
          <p:nvPr/>
        </p:nvSpPr>
        <p:spPr>
          <a:xfrm rot="0">
            <a:off x="8653664" y="2353834"/>
            <a:ext cx="7453866" cy="669925"/>
          </a:xfrm>
          <a:prstGeom prst="rect">
            <a:avLst/>
          </a:prstGeom>
        </p:spPr>
        <p:txBody>
          <a:bodyPr anchor="t" rtlCol="false" tIns="0" lIns="0" bIns="0" rIns="0">
            <a:spAutoFit/>
          </a:bodyPr>
          <a:lstStyle/>
          <a:p>
            <a:pPr algn="l">
              <a:lnSpc>
                <a:spcPts val="5599"/>
              </a:lnSpc>
            </a:pPr>
            <a:r>
              <a:rPr lang="en-US" b="true" sz="3999" spc="799">
                <a:solidFill>
                  <a:srgbClr val="504C44"/>
                </a:solidFill>
                <a:latin typeface="Baskerville Display PT Bold"/>
                <a:ea typeface="Baskerville Display PT Bold"/>
                <a:cs typeface="Baskerville Display PT Bold"/>
                <a:sym typeface="Baskerville Display PT Bold"/>
              </a:rPr>
              <a:t>EXECUTIVE SUMMARY</a:t>
            </a:r>
          </a:p>
        </p:txBody>
      </p:sp>
      <p:sp>
        <p:nvSpPr>
          <p:cNvPr name="Freeform 5" id="5"/>
          <p:cNvSpPr/>
          <p:nvPr/>
        </p:nvSpPr>
        <p:spPr>
          <a:xfrm flipH="false" flipV="false" rot="0">
            <a:off x="7701218" y="2420509"/>
            <a:ext cx="5970671" cy="5970671"/>
          </a:xfrm>
          <a:custGeom>
            <a:avLst/>
            <a:gdLst/>
            <a:ahLst/>
            <a:cxnLst/>
            <a:rect r="r" b="b" t="t" l="l"/>
            <a:pathLst>
              <a:path h="5970671" w="5970671">
                <a:moveTo>
                  <a:pt x="0" y="0"/>
                </a:moveTo>
                <a:lnTo>
                  <a:pt x="5970671" y="0"/>
                </a:lnTo>
                <a:lnTo>
                  <a:pt x="5970671" y="5970671"/>
                </a:lnTo>
                <a:lnTo>
                  <a:pt x="0" y="5970671"/>
                </a:lnTo>
                <a:lnTo>
                  <a:pt x="0" y="0"/>
                </a:lnTo>
                <a:close/>
              </a:path>
            </a:pathLst>
          </a:custGeom>
          <a:blipFill>
            <a:blip r:embed="rId3">
              <a:alphaModFix amt="9999"/>
            </a:blip>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sp>
        <p:nvSpPr>
          <p:cNvPr name="TextBox 2" id="2"/>
          <p:cNvSpPr txBox="true"/>
          <p:nvPr/>
        </p:nvSpPr>
        <p:spPr>
          <a:xfrm rot="0">
            <a:off x="1680402" y="3226516"/>
            <a:ext cx="15329890" cy="4563931"/>
          </a:xfrm>
          <a:prstGeom prst="rect">
            <a:avLst/>
          </a:prstGeom>
        </p:spPr>
        <p:txBody>
          <a:bodyPr anchor="t" rtlCol="false" tIns="0" lIns="0" bIns="0" rIns="0">
            <a:spAutoFit/>
          </a:bodyPr>
          <a:lstStyle/>
          <a:p>
            <a:pPr algn="l">
              <a:lnSpc>
                <a:spcPts val="3199"/>
              </a:lnSpc>
            </a:pPr>
          </a:p>
          <a:p>
            <a:pPr algn="l" marL="453390" indent="-226695" lvl="1">
              <a:lnSpc>
                <a:spcPts val="3045"/>
              </a:lnSpc>
              <a:buFont typeface="Arial"/>
              <a:buChar char="•"/>
            </a:pPr>
            <a:r>
              <a:rPr lang="en-US" sz="2100">
                <a:solidFill>
                  <a:srgbClr val="504C44"/>
                </a:solidFill>
                <a:latin typeface="Inter"/>
                <a:ea typeface="Inter"/>
                <a:cs typeface="Inter"/>
                <a:sym typeface="Inter"/>
              </a:rPr>
              <a:t>Global Footwear Dominance: Nike reported $33.13 billion in footwear revenue for the fiscal year ending May 2024, contributing over 64% of its total $51.36 billion global revenue.</a:t>
            </a:r>
          </a:p>
          <a:p>
            <a:pPr algn="l">
              <a:lnSpc>
                <a:spcPts val="3045"/>
              </a:lnSpc>
            </a:pPr>
          </a:p>
          <a:p>
            <a:pPr algn="l" marL="453390" indent="-226695" lvl="1">
              <a:lnSpc>
                <a:spcPts val="3045"/>
              </a:lnSpc>
              <a:buFont typeface="Arial"/>
              <a:buChar char="•"/>
            </a:pPr>
            <a:r>
              <a:rPr lang="en-US" sz="2100">
                <a:solidFill>
                  <a:srgbClr val="504C44"/>
                </a:solidFill>
                <a:latin typeface="Inter"/>
                <a:ea typeface="Inter"/>
                <a:cs typeface="Inter"/>
                <a:sym typeface="Inter"/>
              </a:rPr>
              <a:t>Leading Market Share: Nike holds a 38.2% share of the global athletic footwear market, solidifying its position as the top sneaker brand worldwide.</a:t>
            </a:r>
          </a:p>
          <a:p>
            <a:pPr algn="l">
              <a:lnSpc>
                <a:spcPts val="3045"/>
              </a:lnSpc>
            </a:pPr>
          </a:p>
          <a:p>
            <a:pPr algn="l" marL="453390" indent="-226695" lvl="1">
              <a:lnSpc>
                <a:spcPts val="3045"/>
              </a:lnSpc>
              <a:buFont typeface="Arial"/>
              <a:buChar char="•"/>
            </a:pPr>
            <a:r>
              <a:rPr lang="en-US" sz="2100">
                <a:solidFill>
                  <a:srgbClr val="504C44"/>
                </a:solidFill>
                <a:latin typeface="Inter"/>
                <a:ea typeface="Inter"/>
                <a:cs typeface="Inter"/>
                <a:sym typeface="Inter"/>
              </a:rPr>
              <a:t>Running Shoe Leadership with Rising Competition: While Nike remains a key player in the running shoe market, its combined market share (with Adidas) has dropped from 70% to just over 50% due to rising competition from brands like On and Hoka.</a:t>
            </a:r>
          </a:p>
          <a:p>
            <a:pPr algn="l">
              <a:lnSpc>
                <a:spcPts val="2940"/>
              </a:lnSpc>
            </a:pPr>
          </a:p>
          <a:p>
            <a:pPr algn="l">
              <a:lnSpc>
                <a:spcPts val="2940"/>
              </a:lnSpc>
            </a:pPr>
          </a:p>
        </p:txBody>
      </p:sp>
      <p:sp>
        <p:nvSpPr>
          <p:cNvPr name="Freeform 3" id="3"/>
          <p:cNvSpPr/>
          <p:nvPr/>
        </p:nvSpPr>
        <p:spPr>
          <a:xfrm flipH="false" flipV="false" rot="0">
            <a:off x="6158665" y="2158165"/>
            <a:ext cx="5970671" cy="5970671"/>
          </a:xfrm>
          <a:custGeom>
            <a:avLst/>
            <a:gdLst/>
            <a:ahLst/>
            <a:cxnLst/>
            <a:rect r="r" b="b" t="t" l="l"/>
            <a:pathLst>
              <a:path h="5970671" w="5970671">
                <a:moveTo>
                  <a:pt x="0" y="0"/>
                </a:moveTo>
                <a:lnTo>
                  <a:pt x="5970670" y="0"/>
                </a:lnTo>
                <a:lnTo>
                  <a:pt x="5970670" y="5970670"/>
                </a:lnTo>
                <a:lnTo>
                  <a:pt x="0" y="5970670"/>
                </a:lnTo>
                <a:lnTo>
                  <a:pt x="0" y="0"/>
                </a:lnTo>
                <a:close/>
              </a:path>
            </a:pathLst>
          </a:custGeom>
          <a:blipFill>
            <a:blip r:embed="rId2">
              <a:alphaModFix amt="9999"/>
            </a:blip>
            <a:stretch>
              <a:fillRect l="0" t="0" r="0" b="0"/>
            </a:stretch>
          </a:blipFill>
        </p:spPr>
      </p:sp>
      <p:sp>
        <p:nvSpPr>
          <p:cNvPr name="TextBox 4" id="4"/>
          <p:cNvSpPr txBox="true"/>
          <p:nvPr/>
        </p:nvSpPr>
        <p:spPr>
          <a:xfrm rot="0">
            <a:off x="1479055" y="665282"/>
            <a:ext cx="14833892" cy="1835167"/>
          </a:xfrm>
          <a:prstGeom prst="rect">
            <a:avLst/>
          </a:prstGeom>
        </p:spPr>
        <p:txBody>
          <a:bodyPr anchor="t" rtlCol="false" tIns="0" lIns="0" bIns="0" rIns="0">
            <a:spAutoFit/>
          </a:bodyPr>
          <a:lstStyle/>
          <a:p>
            <a:pPr algn="ctr">
              <a:lnSpc>
                <a:spcPts val="4899"/>
              </a:lnSpc>
            </a:pPr>
            <a:r>
              <a:rPr lang="en-US" b="true" sz="3499" spc="699">
                <a:solidFill>
                  <a:srgbClr val="504C44"/>
                </a:solidFill>
                <a:latin typeface="Baskerville Display PT Bold"/>
                <a:ea typeface="Baskerville Display PT Bold"/>
                <a:cs typeface="Baskerville Display PT Bold"/>
                <a:sym typeface="Baskerville Display PT Bold"/>
              </a:rPr>
              <a:t>NIKE’S POSITION IN THE MARKET AND COMPETITIVE LANDSCAPE</a:t>
            </a:r>
          </a:p>
          <a:p>
            <a:pPr algn="l">
              <a:lnSpc>
                <a:spcPts val="4899"/>
              </a:lnSpc>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9757661" y="2257482"/>
            <a:ext cx="2840547" cy="1922522"/>
            <a:chOff x="0" y="0"/>
            <a:chExt cx="1200921" cy="812800"/>
          </a:xfrm>
        </p:grpSpPr>
        <p:sp>
          <p:nvSpPr>
            <p:cNvPr name="Freeform 3" id="3"/>
            <p:cNvSpPr/>
            <p:nvPr/>
          </p:nvSpPr>
          <p:spPr>
            <a:xfrm flipH="false" flipV="false" rot="0">
              <a:off x="0" y="0"/>
              <a:ext cx="1200921" cy="812800"/>
            </a:xfrm>
            <a:custGeom>
              <a:avLst/>
              <a:gdLst/>
              <a:ahLst/>
              <a:cxnLst/>
              <a:rect r="r" b="b" t="t" l="l"/>
              <a:pathLst>
                <a:path h="812800" w="1200921">
                  <a:moveTo>
                    <a:pt x="62687" y="0"/>
                  </a:moveTo>
                  <a:lnTo>
                    <a:pt x="1138235" y="0"/>
                  </a:lnTo>
                  <a:cubicBezTo>
                    <a:pt x="1172855" y="0"/>
                    <a:pt x="1200921" y="28066"/>
                    <a:pt x="1200921" y="62687"/>
                  </a:cubicBezTo>
                  <a:lnTo>
                    <a:pt x="1200921" y="750113"/>
                  </a:lnTo>
                  <a:cubicBezTo>
                    <a:pt x="1200921" y="784734"/>
                    <a:pt x="1172855" y="812800"/>
                    <a:pt x="1138235" y="812800"/>
                  </a:cubicBezTo>
                  <a:lnTo>
                    <a:pt x="62687" y="812800"/>
                  </a:lnTo>
                  <a:cubicBezTo>
                    <a:pt x="28066" y="812800"/>
                    <a:pt x="0" y="784734"/>
                    <a:pt x="0" y="750113"/>
                  </a:cubicBezTo>
                  <a:lnTo>
                    <a:pt x="0" y="62687"/>
                  </a:lnTo>
                  <a:cubicBezTo>
                    <a:pt x="0" y="28066"/>
                    <a:pt x="28066" y="0"/>
                    <a:pt x="62687" y="0"/>
                  </a:cubicBezTo>
                  <a:close/>
                </a:path>
              </a:pathLst>
            </a:custGeom>
            <a:blipFill>
              <a:blip r:embed="rId2"/>
              <a:stretch>
                <a:fillRect l="-13725" t="0" r="-13725" b="0"/>
              </a:stretch>
            </a:blipFill>
          </p:spPr>
        </p:sp>
      </p:grpSp>
      <p:grpSp>
        <p:nvGrpSpPr>
          <p:cNvPr name="Group 4" id="4"/>
          <p:cNvGrpSpPr/>
          <p:nvPr/>
        </p:nvGrpSpPr>
        <p:grpSpPr>
          <a:xfrm rot="0">
            <a:off x="1491005" y="2352625"/>
            <a:ext cx="1983293" cy="1983293"/>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89782" y="0"/>
                  </a:moveTo>
                  <a:lnTo>
                    <a:pt x="723018" y="0"/>
                  </a:lnTo>
                  <a:cubicBezTo>
                    <a:pt x="772603" y="0"/>
                    <a:pt x="812800" y="40197"/>
                    <a:pt x="812800" y="89782"/>
                  </a:cubicBezTo>
                  <a:lnTo>
                    <a:pt x="812800" y="723018"/>
                  </a:lnTo>
                  <a:cubicBezTo>
                    <a:pt x="812800" y="772603"/>
                    <a:pt x="772603" y="812800"/>
                    <a:pt x="723018" y="812800"/>
                  </a:cubicBezTo>
                  <a:lnTo>
                    <a:pt x="89782" y="812800"/>
                  </a:lnTo>
                  <a:cubicBezTo>
                    <a:pt x="40197" y="812800"/>
                    <a:pt x="0" y="772603"/>
                    <a:pt x="0" y="723018"/>
                  </a:cubicBezTo>
                  <a:lnTo>
                    <a:pt x="0" y="89782"/>
                  </a:lnTo>
                  <a:cubicBezTo>
                    <a:pt x="0" y="40197"/>
                    <a:pt x="40197" y="0"/>
                    <a:pt x="89782" y="0"/>
                  </a:cubicBezTo>
                  <a:close/>
                </a:path>
              </a:pathLst>
            </a:custGeom>
            <a:blipFill>
              <a:blip r:embed="rId3"/>
              <a:stretch>
                <a:fillRect l="-11111" t="0" r="-11111" b="0"/>
              </a:stretch>
            </a:blipFill>
          </p:spPr>
        </p:sp>
      </p:grpSp>
      <p:grpSp>
        <p:nvGrpSpPr>
          <p:cNvPr name="Group 6" id="6"/>
          <p:cNvGrpSpPr/>
          <p:nvPr/>
        </p:nvGrpSpPr>
        <p:grpSpPr>
          <a:xfrm rot="0">
            <a:off x="5756861" y="2257482"/>
            <a:ext cx="2152950" cy="2152950"/>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82707" y="0"/>
                  </a:moveTo>
                  <a:lnTo>
                    <a:pt x="730093" y="0"/>
                  </a:lnTo>
                  <a:cubicBezTo>
                    <a:pt x="752028" y="0"/>
                    <a:pt x="773065" y="8714"/>
                    <a:pt x="788576" y="24224"/>
                  </a:cubicBezTo>
                  <a:cubicBezTo>
                    <a:pt x="804086" y="39735"/>
                    <a:pt x="812800" y="60772"/>
                    <a:pt x="812800" y="82707"/>
                  </a:cubicBezTo>
                  <a:lnTo>
                    <a:pt x="812800" y="730093"/>
                  </a:lnTo>
                  <a:cubicBezTo>
                    <a:pt x="812800" y="752028"/>
                    <a:pt x="804086" y="773065"/>
                    <a:pt x="788576" y="788576"/>
                  </a:cubicBezTo>
                  <a:cubicBezTo>
                    <a:pt x="773065" y="804086"/>
                    <a:pt x="752028" y="812800"/>
                    <a:pt x="730093" y="812800"/>
                  </a:cubicBezTo>
                  <a:lnTo>
                    <a:pt x="82707" y="812800"/>
                  </a:lnTo>
                  <a:cubicBezTo>
                    <a:pt x="60772" y="812800"/>
                    <a:pt x="39735" y="804086"/>
                    <a:pt x="24224" y="788576"/>
                  </a:cubicBezTo>
                  <a:cubicBezTo>
                    <a:pt x="8714" y="773065"/>
                    <a:pt x="0" y="752028"/>
                    <a:pt x="0" y="730093"/>
                  </a:cubicBezTo>
                  <a:lnTo>
                    <a:pt x="0" y="82707"/>
                  </a:lnTo>
                  <a:cubicBezTo>
                    <a:pt x="0" y="60772"/>
                    <a:pt x="8714" y="39735"/>
                    <a:pt x="24224" y="24224"/>
                  </a:cubicBezTo>
                  <a:cubicBezTo>
                    <a:pt x="39735" y="8714"/>
                    <a:pt x="60772" y="0"/>
                    <a:pt x="82707" y="0"/>
                  </a:cubicBezTo>
                  <a:close/>
                </a:path>
              </a:pathLst>
            </a:custGeom>
            <a:blipFill>
              <a:blip r:embed="rId4"/>
              <a:stretch>
                <a:fillRect l="0" t="0" r="0" b="0"/>
              </a:stretch>
            </a:blipFill>
          </p:spPr>
        </p:sp>
      </p:grpSp>
      <p:grpSp>
        <p:nvGrpSpPr>
          <p:cNvPr name="Group 8" id="8"/>
          <p:cNvGrpSpPr/>
          <p:nvPr/>
        </p:nvGrpSpPr>
        <p:grpSpPr>
          <a:xfrm rot="0">
            <a:off x="14484509" y="2257482"/>
            <a:ext cx="2774791" cy="1922522"/>
            <a:chOff x="0" y="0"/>
            <a:chExt cx="1173121" cy="812800"/>
          </a:xfrm>
        </p:grpSpPr>
        <p:sp>
          <p:nvSpPr>
            <p:cNvPr name="Freeform 9" id="9"/>
            <p:cNvSpPr/>
            <p:nvPr/>
          </p:nvSpPr>
          <p:spPr>
            <a:xfrm flipH="false" flipV="false" rot="0">
              <a:off x="0" y="0"/>
              <a:ext cx="1173121" cy="812800"/>
            </a:xfrm>
            <a:custGeom>
              <a:avLst/>
              <a:gdLst/>
              <a:ahLst/>
              <a:cxnLst/>
              <a:rect r="r" b="b" t="t" l="l"/>
              <a:pathLst>
                <a:path h="812800" w="1173121">
                  <a:moveTo>
                    <a:pt x="64172" y="0"/>
                  </a:moveTo>
                  <a:lnTo>
                    <a:pt x="1108948" y="0"/>
                  </a:lnTo>
                  <a:cubicBezTo>
                    <a:pt x="1125968" y="0"/>
                    <a:pt x="1142290" y="6761"/>
                    <a:pt x="1154325" y="18796"/>
                  </a:cubicBezTo>
                  <a:cubicBezTo>
                    <a:pt x="1166360" y="30830"/>
                    <a:pt x="1173121" y="47153"/>
                    <a:pt x="1173121" y="64172"/>
                  </a:cubicBezTo>
                  <a:lnTo>
                    <a:pt x="1173121" y="748628"/>
                  </a:lnTo>
                  <a:cubicBezTo>
                    <a:pt x="1173121" y="765647"/>
                    <a:pt x="1166360" y="781970"/>
                    <a:pt x="1154325" y="794004"/>
                  </a:cubicBezTo>
                  <a:cubicBezTo>
                    <a:pt x="1142290" y="806039"/>
                    <a:pt x="1125968" y="812800"/>
                    <a:pt x="1108948" y="812800"/>
                  </a:cubicBezTo>
                  <a:lnTo>
                    <a:pt x="64172" y="812800"/>
                  </a:lnTo>
                  <a:cubicBezTo>
                    <a:pt x="47153" y="812800"/>
                    <a:pt x="30830" y="806039"/>
                    <a:pt x="18796" y="794004"/>
                  </a:cubicBezTo>
                  <a:cubicBezTo>
                    <a:pt x="6761" y="781970"/>
                    <a:pt x="0" y="765647"/>
                    <a:pt x="0" y="748628"/>
                  </a:cubicBezTo>
                  <a:lnTo>
                    <a:pt x="0" y="64172"/>
                  </a:lnTo>
                  <a:cubicBezTo>
                    <a:pt x="0" y="47153"/>
                    <a:pt x="6761" y="30830"/>
                    <a:pt x="18796" y="18796"/>
                  </a:cubicBezTo>
                  <a:cubicBezTo>
                    <a:pt x="30830" y="6761"/>
                    <a:pt x="47153" y="0"/>
                    <a:pt x="64172" y="0"/>
                  </a:cubicBezTo>
                  <a:close/>
                </a:path>
              </a:pathLst>
            </a:custGeom>
            <a:blipFill>
              <a:blip r:embed="rId5"/>
              <a:stretch>
                <a:fillRect l="-2058" t="0" r="-2058" b="0"/>
              </a:stretch>
            </a:blipFill>
          </p:spPr>
        </p:sp>
      </p:grpSp>
      <p:sp>
        <p:nvSpPr>
          <p:cNvPr name="TextBox 10" id="10"/>
          <p:cNvSpPr txBox="true"/>
          <p:nvPr/>
        </p:nvSpPr>
        <p:spPr>
          <a:xfrm rot="0">
            <a:off x="1352525" y="1148726"/>
            <a:ext cx="14734179" cy="596900"/>
          </a:xfrm>
          <a:prstGeom prst="rect">
            <a:avLst/>
          </a:prstGeom>
        </p:spPr>
        <p:txBody>
          <a:bodyPr anchor="t" rtlCol="false" tIns="0" lIns="0" bIns="0" rIns="0">
            <a:spAutoFit/>
          </a:bodyPr>
          <a:lstStyle/>
          <a:p>
            <a:pPr algn="ctr">
              <a:lnSpc>
                <a:spcPts val="4899"/>
              </a:lnSpc>
            </a:pPr>
            <a:r>
              <a:rPr lang="en-US" b="true" sz="3499" spc="699">
                <a:solidFill>
                  <a:srgbClr val="504C44"/>
                </a:solidFill>
                <a:latin typeface="Baskerville Display PT Bold"/>
                <a:ea typeface="Baskerville Display PT Bold"/>
                <a:cs typeface="Baskerville Display PT Bold"/>
                <a:sym typeface="Baskerville Display PT Bold"/>
              </a:rPr>
              <a:t>KEY PLAYERS AND THEIR MARKET POSITIONING</a:t>
            </a:r>
          </a:p>
        </p:txBody>
      </p:sp>
      <p:sp>
        <p:nvSpPr>
          <p:cNvPr name="TextBox 11" id="11"/>
          <p:cNvSpPr txBox="true"/>
          <p:nvPr/>
        </p:nvSpPr>
        <p:spPr>
          <a:xfrm rot="0">
            <a:off x="1031487" y="4703445"/>
            <a:ext cx="3254008" cy="4225925"/>
          </a:xfrm>
          <a:prstGeom prst="rect">
            <a:avLst/>
          </a:prstGeom>
        </p:spPr>
        <p:txBody>
          <a:bodyPr anchor="t" rtlCol="false" tIns="0" lIns="0" bIns="0" rIns="0">
            <a:spAutoFit/>
          </a:bodyPr>
          <a:lstStyle/>
          <a:p>
            <a:pPr algn="just">
              <a:lnSpc>
                <a:spcPts val="2800"/>
              </a:lnSpc>
              <a:spcBef>
                <a:spcPct val="0"/>
              </a:spcBef>
            </a:pPr>
            <a:r>
              <a:rPr lang="en-US" sz="2000">
                <a:solidFill>
                  <a:srgbClr val="504C44"/>
                </a:solidFill>
                <a:latin typeface="Inter"/>
                <a:ea typeface="Inter"/>
                <a:cs typeface="Inter"/>
                <a:sym typeface="Inter"/>
              </a:rPr>
              <a:t>Adidas reported an estimated global revenue of $22.5 billion in 2024, with a 7% market share in the U.S. athletic footwear sector. Its growth has been driven by the popularity of models like the Samba and Gazelle, though there are concerns about the sustainability of this trend</a:t>
            </a:r>
          </a:p>
        </p:txBody>
      </p:sp>
      <p:sp>
        <p:nvSpPr>
          <p:cNvPr name="TextBox 12" id="12"/>
          <p:cNvSpPr txBox="true"/>
          <p:nvPr/>
        </p:nvSpPr>
        <p:spPr>
          <a:xfrm rot="0">
            <a:off x="5342770" y="4721225"/>
            <a:ext cx="3005737" cy="2816225"/>
          </a:xfrm>
          <a:prstGeom prst="rect">
            <a:avLst/>
          </a:prstGeom>
        </p:spPr>
        <p:txBody>
          <a:bodyPr anchor="t" rtlCol="false" tIns="0" lIns="0" bIns="0" rIns="0">
            <a:spAutoFit/>
          </a:bodyPr>
          <a:lstStyle/>
          <a:p>
            <a:pPr algn="just">
              <a:lnSpc>
                <a:spcPts val="2800"/>
              </a:lnSpc>
              <a:spcBef>
                <a:spcPct val="0"/>
              </a:spcBef>
            </a:pPr>
            <a:r>
              <a:rPr lang="en-US" sz="2000">
                <a:solidFill>
                  <a:srgbClr val="504C44"/>
                </a:solidFill>
                <a:latin typeface="Inter"/>
                <a:ea typeface="Inter"/>
                <a:cs typeface="Inter"/>
                <a:sym typeface="Inter"/>
              </a:rPr>
              <a:t>New Balance achieved $7.8 billion in revenue in 2024, a 20% increase from the previous year. It holds a 7.4% share in the running shoe market and continues to grow in popularity</a:t>
            </a:r>
          </a:p>
        </p:txBody>
      </p:sp>
      <p:sp>
        <p:nvSpPr>
          <p:cNvPr name="TextBox 13" id="13"/>
          <p:cNvSpPr txBox="true"/>
          <p:nvPr/>
        </p:nvSpPr>
        <p:spPr>
          <a:xfrm rot="0">
            <a:off x="9643908" y="4721225"/>
            <a:ext cx="3261217" cy="3873500"/>
          </a:xfrm>
          <a:prstGeom prst="rect">
            <a:avLst/>
          </a:prstGeom>
        </p:spPr>
        <p:txBody>
          <a:bodyPr anchor="t" rtlCol="false" tIns="0" lIns="0" bIns="0" rIns="0">
            <a:spAutoFit/>
          </a:bodyPr>
          <a:lstStyle/>
          <a:p>
            <a:pPr algn="just">
              <a:lnSpc>
                <a:spcPts val="2800"/>
              </a:lnSpc>
            </a:pPr>
            <a:r>
              <a:rPr lang="en-US" sz="2000">
                <a:solidFill>
                  <a:srgbClr val="504C44"/>
                </a:solidFill>
                <a:latin typeface="Inter"/>
                <a:ea typeface="Inter"/>
                <a:cs typeface="Inter"/>
                <a:sym typeface="Inter"/>
              </a:rPr>
              <a:t>In fiscal year 2024, Vans saw a 24% decline in global revenue, with a 26% drop in the fourth quarter, bringing revenue down to $631.2 million. The brand continues to lose market share due to growing competition and changing consumer preferences.</a:t>
            </a:r>
          </a:p>
          <a:p>
            <a:pPr algn="just">
              <a:lnSpc>
                <a:spcPts val="2800"/>
              </a:lnSpc>
              <a:spcBef>
                <a:spcPct val="0"/>
              </a:spcBef>
            </a:pPr>
          </a:p>
        </p:txBody>
      </p:sp>
      <p:sp>
        <p:nvSpPr>
          <p:cNvPr name="TextBox 14" id="14"/>
          <p:cNvSpPr txBox="true"/>
          <p:nvPr/>
        </p:nvSpPr>
        <p:spPr>
          <a:xfrm rot="0">
            <a:off x="13962400" y="4703445"/>
            <a:ext cx="3826743" cy="3891280"/>
          </a:xfrm>
          <a:prstGeom prst="rect">
            <a:avLst/>
          </a:prstGeom>
        </p:spPr>
        <p:txBody>
          <a:bodyPr anchor="t" rtlCol="false" tIns="0" lIns="0" bIns="0" rIns="0">
            <a:spAutoFit/>
          </a:bodyPr>
          <a:lstStyle/>
          <a:p>
            <a:pPr algn="just">
              <a:lnSpc>
                <a:spcPts val="2800"/>
              </a:lnSpc>
            </a:pPr>
            <a:r>
              <a:rPr lang="en-US" sz="2000">
                <a:solidFill>
                  <a:srgbClr val="504C44"/>
                </a:solidFill>
                <a:latin typeface="Inter"/>
                <a:ea typeface="Inter"/>
                <a:cs typeface="Inter"/>
                <a:sym typeface="Inter"/>
              </a:rPr>
              <a:t>For the fiscal year ending May 31, 2024, Converse reported $2.1 billion in revenue, a 14% decrease from the previous year. In the second quarter of fiscal 2025, revenue fell 17% to $429 million. Despite being one of the top five sneaker brands in the U.S., Converse’s market share continues to decline.</a:t>
            </a:r>
          </a:p>
          <a:p>
            <a:pPr algn="just">
              <a:lnSpc>
                <a:spcPts val="2940"/>
              </a:lnSpc>
              <a:spcBef>
                <a:spcPct val="0"/>
              </a:spcBef>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sp>
        <p:nvSpPr>
          <p:cNvPr name="Freeform 2" id="2"/>
          <p:cNvSpPr/>
          <p:nvPr/>
        </p:nvSpPr>
        <p:spPr>
          <a:xfrm flipH="false" flipV="false" rot="0">
            <a:off x="11238180" y="1384099"/>
            <a:ext cx="5147241" cy="2400431"/>
          </a:xfrm>
          <a:custGeom>
            <a:avLst/>
            <a:gdLst/>
            <a:ahLst/>
            <a:cxnLst/>
            <a:rect r="r" b="b" t="t" l="l"/>
            <a:pathLst>
              <a:path h="2400431" w="5147241">
                <a:moveTo>
                  <a:pt x="0" y="0"/>
                </a:moveTo>
                <a:lnTo>
                  <a:pt x="5147241" y="0"/>
                </a:lnTo>
                <a:lnTo>
                  <a:pt x="5147241" y="2400431"/>
                </a:lnTo>
                <a:lnTo>
                  <a:pt x="0" y="2400431"/>
                </a:lnTo>
                <a:lnTo>
                  <a:pt x="0" y="0"/>
                </a:lnTo>
                <a:close/>
              </a:path>
            </a:pathLst>
          </a:custGeom>
          <a:blipFill>
            <a:blip r:embed="rId2"/>
            <a:stretch>
              <a:fillRect l="0" t="-3833" r="0" b="-3833"/>
            </a:stretch>
          </a:blipFill>
        </p:spPr>
      </p:sp>
      <p:sp>
        <p:nvSpPr>
          <p:cNvPr name="Freeform 3" id="3"/>
          <p:cNvSpPr/>
          <p:nvPr/>
        </p:nvSpPr>
        <p:spPr>
          <a:xfrm flipH="false" flipV="false" rot="0">
            <a:off x="11238180" y="4377604"/>
            <a:ext cx="5147241" cy="2650351"/>
          </a:xfrm>
          <a:custGeom>
            <a:avLst/>
            <a:gdLst/>
            <a:ahLst/>
            <a:cxnLst/>
            <a:rect r="r" b="b" t="t" l="l"/>
            <a:pathLst>
              <a:path h="2650351" w="5147241">
                <a:moveTo>
                  <a:pt x="0" y="0"/>
                </a:moveTo>
                <a:lnTo>
                  <a:pt x="5147241" y="0"/>
                </a:lnTo>
                <a:lnTo>
                  <a:pt x="5147241" y="2650350"/>
                </a:lnTo>
                <a:lnTo>
                  <a:pt x="0" y="2650350"/>
                </a:lnTo>
                <a:lnTo>
                  <a:pt x="0" y="0"/>
                </a:lnTo>
                <a:close/>
              </a:path>
            </a:pathLst>
          </a:custGeom>
          <a:blipFill>
            <a:blip r:embed="rId3"/>
            <a:stretch>
              <a:fillRect l="0" t="-2000" r="0" b="-2000"/>
            </a:stretch>
          </a:blipFill>
        </p:spPr>
      </p:sp>
      <p:sp>
        <p:nvSpPr>
          <p:cNvPr name="Freeform 4" id="4"/>
          <p:cNvSpPr/>
          <p:nvPr/>
        </p:nvSpPr>
        <p:spPr>
          <a:xfrm flipH="false" flipV="false" rot="0">
            <a:off x="11238180" y="7451996"/>
            <a:ext cx="5147241" cy="2595172"/>
          </a:xfrm>
          <a:custGeom>
            <a:avLst/>
            <a:gdLst/>
            <a:ahLst/>
            <a:cxnLst/>
            <a:rect r="r" b="b" t="t" l="l"/>
            <a:pathLst>
              <a:path h="2595172" w="5147241">
                <a:moveTo>
                  <a:pt x="0" y="0"/>
                </a:moveTo>
                <a:lnTo>
                  <a:pt x="5147241" y="0"/>
                </a:lnTo>
                <a:lnTo>
                  <a:pt x="5147241" y="2595171"/>
                </a:lnTo>
                <a:lnTo>
                  <a:pt x="0" y="2595171"/>
                </a:lnTo>
                <a:lnTo>
                  <a:pt x="0" y="0"/>
                </a:lnTo>
                <a:close/>
              </a:path>
            </a:pathLst>
          </a:custGeom>
          <a:blipFill>
            <a:blip r:embed="rId4"/>
            <a:stretch>
              <a:fillRect l="0" t="-9501" r="0" b="-9501"/>
            </a:stretch>
          </a:blipFill>
        </p:spPr>
      </p:sp>
      <p:sp>
        <p:nvSpPr>
          <p:cNvPr name="TextBox 5" id="5"/>
          <p:cNvSpPr txBox="true"/>
          <p:nvPr/>
        </p:nvSpPr>
        <p:spPr>
          <a:xfrm rot="0">
            <a:off x="1348416" y="1317424"/>
            <a:ext cx="7535565" cy="1216025"/>
          </a:xfrm>
          <a:prstGeom prst="rect">
            <a:avLst/>
          </a:prstGeom>
        </p:spPr>
        <p:txBody>
          <a:bodyPr anchor="t" rtlCol="false" tIns="0" lIns="0" bIns="0" rIns="0">
            <a:spAutoFit/>
          </a:bodyPr>
          <a:lstStyle/>
          <a:p>
            <a:pPr algn="l">
              <a:lnSpc>
                <a:spcPts val="4899"/>
              </a:lnSpc>
            </a:pPr>
            <a:r>
              <a:rPr lang="en-US" b="true" sz="3499" spc="699">
                <a:solidFill>
                  <a:srgbClr val="504C44"/>
                </a:solidFill>
                <a:latin typeface="Baskerville Display PT Bold"/>
                <a:ea typeface="Baskerville Display PT Bold"/>
                <a:cs typeface="Baskerville Display PT Bold"/>
                <a:sym typeface="Baskerville Display PT Bold"/>
              </a:rPr>
              <a:t>GATHERING PERCEPTUAL AND PREFERENCE DATA</a:t>
            </a:r>
          </a:p>
        </p:txBody>
      </p:sp>
      <p:sp>
        <p:nvSpPr>
          <p:cNvPr name="TextBox 6" id="6"/>
          <p:cNvSpPr txBox="true"/>
          <p:nvPr/>
        </p:nvSpPr>
        <p:spPr>
          <a:xfrm rot="0">
            <a:off x="1608435" y="3291840"/>
            <a:ext cx="7535565" cy="1851660"/>
          </a:xfrm>
          <a:prstGeom prst="rect">
            <a:avLst/>
          </a:prstGeom>
        </p:spPr>
        <p:txBody>
          <a:bodyPr anchor="t" rtlCol="false" tIns="0" lIns="0" bIns="0" rIns="0">
            <a:spAutoFit/>
          </a:bodyPr>
          <a:lstStyle/>
          <a:p>
            <a:pPr algn="l">
              <a:lnSpc>
                <a:spcPts val="2940"/>
              </a:lnSpc>
            </a:pPr>
            <a:r>
              <a:rPr lang="en-US" sz="2100">
                <a:solidFill>
                  <a:srgbClr val="504C44"/>
                </a:solidFill>
                <a:latin typeface="Inter"/>
                <a:ea typeface="Inter"/>
                <a:cs typeface="Inter"/>
                <a:sym typeface="Inter"/>
              </a:rPr>
              <a:t>We conducted a customer survey across a diverse demographic to capture perceptual and preference data. The survey focused on brand perception, product quality, pricing, style preferences, and brand loyalty.</a:t>
            </a:r>
          </a:p>
          <a:p>
            <a:pPr algn="l">
              <a:lnSpc>
                <a:spcPts val="2940"/>
              </a:lnSpc>
              <a:spcBef>
                <a:spcPct val="0"/>
              </a:spcBef>
            </a:pPr>
          </a:p>
        </p:txBody>
      </p:sp>
      <p:sp>
        <p:nvSpPr>
          <p:cNvPr name="TextBox 7" id="7"/>
          <p:cNvSpPr txBox="true"/>
          <p:nvPr/>
        </p:nvSpPr>
        <p:spPr>
          <a:xfrm rot="0">
            <a:off x="1608435" y="6102654"/>
            <a:ext cx="7535565" cy="1054100"/>
          </a:xfrm>
          <a:prstGeom prst="rect">
            <a:avLst/>
          </a:prstGeom>
        </p:spPr>
        <p:txBody>
          <a:bodyPr anchor="t" rtlCol="false" tIns="0" lIns="0" bIns="0" rIns="0">
            <a:spAutoFit/>
          </a:bodyPr>
          <a:lstStyle/>
          <a:p>
            <a:pPr algn="l">
              <a:lnSpc>
                <a:spcPts val="2800"/>
              </a:lnSpc>
              <a:spcBef>
                <a:spcPct val="0"/>
              </a:spcBef>
            </a:pPr>
            <a:r>
              <a:rPr lang="en-US" sz="2000">
                <a:solidFill>
                  <a:srgbClr val="504C44"/>
                </a:solidFill>
                <a:latin typeface="Inter"/>
                <a:ea typeface="Inter"/>
                <a:cs typeface="Inter"/>
                <a:sym typeface="Inter"/>
              </a:rPr>
              <a:t>we asked participants to rate their overall impression of Nike, Adidas, New Balance, Vans, and Converse, evaluating aspects like brand image, innovation, and design.</a:t>
            </a:r>
          </a:p>
        </p:txBody>
      </p:sp>
      <p:sp>
        <p:nvSpPr>
          <p:cNvPr name="TextBox 8" id="8"/>
          <p:cNvSpPr txBox="true"/>
          <p:nvPr/>
        </p:nvSpPr>
        <p:spPr>
          <a:xfrm rot="0">
            <a:off x="1608435" y="7413896"/>
            <a:ext cx="4847385" cy="339725"/>
          </a:xfrm>
          <a:prstGeom prst="rect">
            <a:avLst/>
          </a:prstGeom>
        </p:spPr>
        <p:txBody>
          <a:bodyPr anchor="t" rtlCol="false" tIns="0" lIns="0" bIns="0" rIns="0">
            <a:spAutoFit/>
          </a:bodyPr>
          <a:lstStyle/>
          <a:p>
            <a:pPr algn="l">
              <a:lnSpc>
                <a:spcPts val="2799"/>
              </a:lnSpc>
              <a:spcBef>
                <a:spcPct val="0"/>
              </a:spcBef>
            </a:pPr>
            <a:r>
              <a:rPr lang="en-US" b="true" sz="1999">
                <a:solidFill>
                  <a:srgbClr val="504C44"/>
                </a:solidFill>
                <a:latin typeface="Inter Bold"/>
                <a:ea typeface="Inter Bold"/>
                <a:cs typeface="Inter Bold"/>
                <a:sym typeface="Inter Bold"/>
              </a:rPr>
              <a:t>Preference Data:</a:t>
            </a:r>
          </a:p>
        </p:txBody>
      </p:sp>
      <p:sp>
        <p:nvSpPr>
          <p:cNvPr name="TextBox 9" id="9"/>
          <p:cNvSpPr txBox="true"/>
          <p:nvPr/>
        </p:nvSpPr>
        <p:spPr>
          <a:xfrm rot="0">
            <a:off x="1608435" y="5353529"/>
            <a:ext cx="4847385" cy="349250"/>
          </a:xfrm>
          <a:prstGeom prst="rect">
            <a:avLst/>
          </a:prstGeom>
        </p:spPr>
        <p:txBody>
          <a:bodyPr anchor="t" rtlCol="false" tIns="0" lIns="0" bIns="0" rIns="0">
            <a:spAutoFit/>
          </a:bodyPr>
          <a:lstStyle/>
          <a:p>
            <a:pPr algn="l">
              <a:lnSpc>
                <a:spcPts val="2800"/>
              </a:lnSpc>
              <a:spcBef>
                <a:spcPct val="0"/>
              </a:spcBef>
            </a:pPr>
            <a:r>
              <a:rPr lang="en-US" b="true" sz="2000">
                <a:solidFill>
                  <a:srgbClr val="504C44"/>
                </a:solidFill>
                <a:latin typeface="Inter Bold"/>
                <a:ea typeface="Inter Bold"/>
                <a:cs typeface="Inter Bold"/>
                <a:sym typeface="Inter Bold"/>
              </a:rPr>
              <a:t>Perceptual data :</a:t>
            </a:r>
          </a:p>
        </p:txBody>
      </p:sp>
      <p:sp>
        <p:nvSpPr>
          <p:cNvPr name="TextBox 10" id="10"/>
          <p:cNvSpPr txBox="true"/>
          <p:nvPr/>
        </p:nvSpPr>
        <p:spPr>
          <a:xfrm rot="0">
            <a:off x="1608435" y="8163196"/>
            <a:ext cx="7535565" cy="1044575"/>
          </a:xfrm>
          <a:prstGeom prst="rect">
            <a:avLst/>
          </a:prstGeom>
        </p:spPr>
        <p:txBody>
          <a:bodyPr anchor="t" rtlCol="false" tIns="0" lIns="0" bIns="0" rIns="0">
            <a:spAutoFit/>
          </a:bodyPr>
          <a:lstStyle/>
          <a:p>
            <a:pPr algn="l">
              <a:lnSpc>
                <a:spcPts val="2799"/>
              </a:lnSpc>
              <a:spcBef>
                <a:spcPct val="0"/>
              </a:spcBef>
            </a:pPr>
            <a:r>
              <a:rPr lang="en-US" sz="1999">
                <a:solidFill>
                  <a:srgbClr val="504C44"/>
                </a:solidFill>
                <a:latin typeface="Inter"/>
                <a:ea typeface="Inter"/>
                <a:cs typeface="Inter"/>
                <a:sym typeface="Inter"/>
              </a:rPr>
              <a:t>we gathered insights on purchasing behavior, brand preference for sports and lifestyle shoes, perceived value, and factors influencing buying decisions.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sp>
        <p:nvSpPr>
          <p:cNvPr name="Freeform 2" id="2"/>
          <p:cNvSpPr/>
          <p:nvPr/>
        </p:nvSpPr>
        <p:spPr>
          <a:xfrm flipH="false" flipV="false" rot="0">
            <a:off x="3720364" y="221054"/>
            <a:ext cx="10560052" cy="9788757"/>
          </a:xfrm>
          <a:custGeom>
            <a:avLst/>
            <a:gdLst/>
            <a:ahLst/>
            <a:cxnLst/>
            <a:rect r="r" b="b" t="t" l="l"/>
            <a:pathLst>
              <a:path h="9788757" w="10560052">
                <a:moveTo>
                  <a:pt x="0" y="0"/>
                </a:moveTo>
                <a:lnTo>
                  <a:pt x="10560051" y="0"/>
                </a:lnTo>
                <a:lnTo>
                  <a:pt x="10560051" y="9788756"/>
                </a:lnTo>
                <a:lnTo>
                  <a:pt x="0" y="9788756"/>
                </a:lnTo>
                <a:lnTo>
                  <a:pt x="0" y="0"/>
                </a:lnTo>
                <a:close/>
              </a:path>
            </a:pathLst>
          </a:custGeom>
          <a:blipFill>
            <a:blip r:embed="rId2"/>
            <a:stretch>
              <a:fillRect l="-2189" t="0" r="-1743" b="-7077"/>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sp>
        <p:nvSpPr>
          <p:cNvPr name="Freeform 2" id="2"/>
          <p:cNvSpPr/>
          <p:nvPr/>
        </p:nvSpPr>
        <p:spPr>
          <a:xfrm flipH="false" flipV="false" rot="0">
            <a:off x="3435201" y="1722686"/>
            <a:ext cx="11417597" cy="7535614"/>
          </a:xfrm>
          <a:custGeom>
            <a:avLst/>
            <a:gdLst/>
            <a:ahLst/>
            <a:cxnLst/>
            <a:rect r="r" b="b" t="t" l="l"/>
            <a:pathLst>
              <a:path h="7535614" w="11417597">
                <a:moveTo>
                  <a:pt x="0" y="0"/>
                </a:moveTo>
                <a:lnTo>
                  <a:pt x="11417598" y="0"/>
                </a:lnTo>
                <a:lnTo>
                  <a:pt x="11417598" y="7535614"/>
                </a:lnTo>
                <a:lnTo>
                  <a:pt x="0" y="7535614"/>
                </a:lnTo>
                <a:lnTo>
                  <a:pt x="0" y="0"/>
                </a:lnTo>
                <a:close/>
              </a:path>
            </a:pathLst>
          </a:custGeom>
          <a:blipFill>
            <a:blip r:embed="rId2"/>
            <a:stretch>
              <a:fillRect l="0" t="0" r="0" b="0"/>
            </a:stretch>
          </a:blipFill>
        </p:spPr>
      </p:sp>
      <p:sp>
        <p:nvSpPr>
          <p:cNvPr name="TextBox 3" id="3"/>
          <p:cNvSpPr txBox="true"/>
          <p:nvPr/>
        </p:nvSpPr>
        <p:spPr>
          <a:xfrm rot="0">
            <a:off x="6815100" y="696912"/>
            <a:ext cx="4657799" cy="596900"/>
          </a:xfrm>
          <a:prstGeom prst="rect">
            <a:avLst/>
          </a:prstGeom>
        </p:spPr>
        <p:txBody>
          <a:bodyPr anchor="t" rtlCol="false" tIns="0" lIns="0" bIns="0" rIns="0">
            <a:spAutoFit/>
          </a:bodyPr>
          <a:lstStyle/>
          <a:p>
            <a:pPr algn="ctr" marL="0" indent="0" lvl="0">
              <a:lnSpc>
                <a:spcPts val="4899"/>
              </a:lnSpc>
              <a:spcBef>
                <a:spcPct val="0"/>
              </a:spcBef>
            </a:pPr>
            <a:r>
              <a:rPr lang="en-US" b="true" sz="3499" spc="699">
                <a:solidFill>
                  <a:srgbClr val="504C44"/>
                </a:solidFill>
                <a:latin typeface="Baskerville Display PT Bold"/>
                <a:ea typeface="Baskerville Display PT Bold"/>
                <a:cs typeface="Baskerville Display PT Bold"/>
                <a:sym typeface="Baskerville Display PT Bold"/>
              </a:rPr>
              <a:t>SEGMENTATION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DAGf-07yZLI</dc:identifier>
  <dcterms:modified xsi:type="dcterms:W3CDTF">2011-08-01T06:04:30Z</dcterms:modified>
  <cp:revision>1</cp:revision>
  <dc:title>Minimalist Beige Cream Brand Proposal Presentation</dc:title>
</cp:coreProperties>
</file>